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849"/>
    <a:srgbClr val="FC2757"/>
    <a:srgbClr val="8B0300"/>
    <a:srgbClr val="FC0C3F"/>
    <a:srgbClr val="B7AAD6"/>
    <a:srgbClr val="A99ACE"/>
    <a:srgbClr val="4C337D"/>
    <a:srgbClr val="A190CA"/>
    <a:srgbClr val="7B64B4"/>
    <a:srgbClr val="674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1215" autoAdjust="0"/>
  </p:normalViewPr>
  <p:slideViewPr>
    <p:cSldViewPr snapToGrid="0">
      <p:cViewPr varScale="1">
        <p:scale>
          <a:sx n="52" d="100"/>
          <a:sy n="52" d="100"/>
        </p:scale>
        <p:origin x="1772" y="52"/>
      </p:cViewPr>
      <p:guideLst/>
    </p:cSldViewPr>
  </p:slideViewPr>
  <p:notesTextViewPr>
    <p:cViewPr>
      <p:scale>
        <a:sx n="1" d="1"/>
        <a:sy n="1" d="1"/>
      </p:scale>
      <p:origin x="0" y="-146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CD2BC-AC44-40DD-A964-4E9A2902350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2F733-60F0-4DAD-A5AA-AB45D4F1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6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Cloud computing is everywhere now.</a:t>
            </a:r>
          </a:p>
          <a:p>
            <a:endParaRPr lang="en-US" dirty="0"/>
          </a:p>
          <a:p>
            <a:r>
              <a:rPr lang="en-US" dirty="0"/>
              <a:t>Not only individuals but also large-scale businesses outsource their data to cloud servers for better availability and scalability. </a:t>
            </a:r>
          </a:p>
          <a:p>
            <a:endParaRPr lang="en-US" dirty="0"/>
          </a:p>
          <a:p>
            <a:r>
              <a:rPr lang="en-US" dirty="0"/>
              <a:t>However, a privacy issue appears when outsourcing.   </a:t>
            </a:r>
          </a:p>
          <a:p>
            <a:endParaRPr lang="en-US" dirty="0"/>
          </a:p>
          <a:p>
            <a:r>
              <a:rPr lang="en-US" dirty="0"/>
              <a:t>In some cases, the user has particularly sensitive data like medical records of patients. </a:t>
            </a:r>
          </a:p>
          <a:p>
            <a:endParaRPr lang="en-US" dirty="0"/>
          </a:p>
          <a:p>
            <a:r>
              <a:rPr lang="en-US" dirty="0"/>
              <a:t>The user can encrypt the data before storing it on the server. But would that be enough?</a:t>
            </a:r>
          </a:p>
          <a:p>
            <a:endParaRPr lang="en-US" dirty="0"/>
          </a:p>
          <a:p>
            <a:r>
              <a:rPr lang="en-US" dirty="0"/>
              <a:t>Unfortunately not. With encryption, the content will be protected but the access pattern, meaning the sequence of accesses to the encrypted data can leak sensitive information.</a:t>
            </a:r>
          </a:p>
          <a:p>
            <a:endParaRPr lang="en-US" dirty="0"/>
          </a:p>
          <a:p>
            <a:r>
              <a:rPr lang="en-US" dirty="0"/>
              <a:t>Imagine an adversary finding out what kind of disease you might have by observing the pattern of a doctor accessing your encrypted medical records. </a:t>
            </a:r>
          </a:p>
          <a:p>
            <a:endParaRPr lang="en-US" dirty="0"/>
          </a:p>
          <a:p>
            <a:r>
              <a:rPr lang="en-US" dirty="0"/>
              <a:t>//To get a sense of the level of meta-ness here, consider this, I want to tell one of you in this room a secret. I can whisper it into your ear so that no one can hear the secret but how do I hide //the fact that I just told YOU a secret?  </a:t>
            </a:r>
          </a:p>
          <a:p>
            <a:endParaRPr lang="en-US" dirty="0"/>
          </a:p>
          <a:p>
            <a:r>
              <a:rPr lang="en-US" dirty="0"/>
              <a:t>For hiding the access pattern, recent studies tell us to use ORAM, an expensive protocol.</a:t>
            </a:r>
          </a:p>
          <a:p>
            <a:endParaRPr lang="en-US" dirty="0"/>
          </a:p>
          <a:p>
            <a:r>
              <a:rPr lang="en-US" dirty="0"/>
              <a:t>It keeps data items randomly shuffled in the storage. </a:t>
            </a:r>
          </a:p>
          <a:p>
            <a:endParaRPr lang="en-US" dirty="0"/>
          </a:p>
          <a:p>
            <a:r>
              <a:rPr lang="en-US" dirty="0"/>
              <a:t>When the user wants to access one data item, ORAM translates it to many accesses to data items in different locations. </a:t>
            </a:r>
          </a:p>
          <a:p>
            <a:endParaRPr lang="en-US" dirty="0"/>
          </a:p>
          <a:p>
            <a:r>
              <a:rPr lang="en-US" dirty="0"/>
              <a:t>ORAM gives us provable access pattern privacy so, in theory, it is the solution but we live in the real world where ORAM overhead is impractical.</a:t>
            </a:r>
          </a:p>
          <a:p>
            <a:endParaRPr lang="en-US" dirty="0"/>
          </a:p>
          <a:p>
            <a:r>
              <a:rPr lang="en-US" dirty="0"/>
              <a:t>If I tell you with ORAM, out of 100 GB space you can only use 20 of it and the access will be a few times slower. Would you take it? Probably not!  </a:t>
            </a:r>
          </a:p>
          <a:p>
            <a:endParaRPr lang="en-US" dirty="0"/>
          </a:p>
          <a:p>
            <a:r>
              <a:rPr lang="en-US" dirty="0"/>
              <a:t>This is where my research comes into the picture. In my thesis, I aim to close the gap between efficiency and security.</a:t>
            </a:r>
          </a:p>
          <a:p>
            <a:endParaRPr lang="en-US" dirty="0"/>
          </a:p>
          <a:p>
            <a:r>
              <a:rPr lang="en-US" dirty="0"/>
              <a:t>To do so, first I identify the source of inefficiencies when adopting ORAM </a:t>
            </a:r>
            <a:r>
              <a:rPr lang="en-US"/>
              <a:t>protocol at </a:t>
            </a:r>
            <a:r>
              <a:rPr lang="en-US" dirty="0"/>
              <a:t>the </a:t>
            </a:r>
            <a:r>
              <a:rPr lang="en-US"/>
              <a:t>system level where </a:t>
            </a:r>
            <a:r>
              <a:rPr lang="en-US" dirty="0"/>
              <a:t>processor interacts with the memory. </a:t>
            </a:r>
          </a:p>
          <a:p>
            <a:endParaRPr lang="en-US" dirty="0"/>
          </a:p>
          <a:p>
            <a:r>
              <a:rPr lang="en-US" dirty="0"/>
              <a:t>I introduce lightweight architectural components as well as modifications of protocol functions to improve ORAM efficiency so that it requires less space and becomes faster.  </a:t>
            </a:r>
          </a:p>
          <a:p>
            <a:endParaRPr lang="en-US" dirty="0"/>
          </a:p>
          <a:p>
            <a:r>
              <a:rPr lang="en-US" dirty="0"/>
              <a:t>In the end, privacy is not only about the content but also the access pattern. Protecting the access pattern may be too expensive today but hopefully not so much tomorrow!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2F733-60F0-4DAD-A5AA-AB45D4F1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2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915D4-9770-CDE0-99DB-3E20C701E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F6DBD0-8C10-17B7-913A-8A97918D9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AFE1B-D162-D16B-5502-FB460CD5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3512E-BF70-635A-A9A2-7EB20767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AA305-B767-73A2-BC95-C98FBD35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35D2-C648-DCBA-3C98-3517DA2A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29CCC-6496-F03C-1013-A1CD0D469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77BB0-DF6A-3CAD-362C-F61502B5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F657A-1433-5AF2-90A1-6C94778B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82FD1-653B-4E03-5B8E-A99382F5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0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0591FC-897E-3C71-B8CC-23B2B4DAB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7A6C9-6048-74DD-7B24-90B5E7566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1DFD3-9BE9-0478-74E8-15A0277B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CCE6D-AA04-A764-7D73-63B717B5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E94F2-30AC-DC40-D2C0-D0910112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4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B0C9-EC57-162B-C521-743AE93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AF0F3-DDAD-9960-E57E-367E8D9E5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1CACD-8B10-CC38-8CE3-DCD5740C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7762D-36AC-E84F-501E-63279FC3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FAD0A-13D0-F00A-E1D5-31ADAE961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8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886B8-19F3-A174-4063-1DCD4F2DE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86721-579E-99B8-1F3B-141D3E19A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F2FC9-C673-5604-83C1-B5D0810F4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1788A-BDC7-D0C5-D001-F9717B14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F1812-9E7D-0BC0-528A-311B0995D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0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03325-E2D0-67BB-2D9C-9EFE9FD91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C3E85-CF8C-D7D1-7FAF-BD00D8377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F24DC-3F40-C78F-8C16-A095B7B01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591EA-0314-1E68-09E4-DF5324DE0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7B2E7-E287-965A-C544-E561B9FA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441B0-E09D-1D82-697F-A195E70D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2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FD759-A0CD-9703-9B03-4703F5A6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4893C-3135-8432-6C5F-6C1991A47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C2371-1C17-B363-5457-A5FA9EC5A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F20B3-C1B9-E015-18C2-2F1CEAC54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D0F179-2FB8-6532-3BB9-3D37982C5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89ABC-2267-74DA-1E9E-6459F8A9B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0A5C5-86C0-CEE3-FCED-4325D039A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743492-1E6B-D589-B9EE-D98222132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0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AC633-C429-560D-CB80-15FF2C123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5A48C-EDF4-4604-C44D-4745E6674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9C9FB-08B1-53C0-2AF7-582567D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23D46-6F85-10A9-882A-A227DDE3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1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4D945-B09F-F6B1-6296-4B2743081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459D05-E9DD-23B0-E7AB-AD29124D4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38BBC-3D8A-C33D-14BE-2F0BEC16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8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87D1A-9C14-20F9-9BD4-657809BC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E427E-CEF2-D6E8-BB2D-2E360E3BC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D0065-6DB8-905A-9406-AA316137F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C4C7C-E190-6871-117C-403CAE21D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B86A2-A98C-03EE-29A0-1DF475AC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9C1E4-4B44-8107-064C-D7A8862B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5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D5E1F-EB15-0AE9-5A00-278D17C23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F94E93-1FA0-2633-4177-F44829E64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FA299-A588-3365-2265-55184D808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8DA66-D100-FAAB-23BE-1823C64D9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FB3ED-B195-4547-0896-4F8934050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A4626-9303-BAC8-E25D-CE334ADC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3A056-0C82-32DE-84CE-DC03A3A1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D0FD5-94C3-57D8-9D16-C654B9119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5F089-FBA4-EBAD-531F-48DBE67E3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E730-35B3-4F4D-A405-0809EB52149F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5616C-5314-EA77-28A7-7924584AB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6CE6C-E1F7-9F18-274D-7E6399F35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6848-D2B4-4B53-9DBD-26F6D1969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7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svg"/><Relationship Id="rId3" Type="http://schemas.openxmlformats.org/officeDocument/2006/relationships/image" Target="../media/image1.png"/><Relationship Id="rId21" Type="http://schemas.openxmlformats.org/officeDocument/2006/relationships/image" Target="../media/image18.sv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sv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microsoft.com/office/2007/relationships/hdphoto" Target="../media/hdphoto1.wdp"/><Relationship Id="rId24" Type="http://schemas.openxmlformats.org/officeDocument/2006/relationships/image" Target="../media/image21.sv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svg"/><Relationship Id="rId10" Type="http://schemas.openxmlformats.org/officeDocument/2006/relationships/image" Target="../media/image8.png"/><Relationship Id="rId19" Type="http://schemas.openxmlformats.org/officeDocument/2006/relationships/image" Target="../media/image16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1.svg"/><Relationship Id="rId22" Type="http://schemas.openxmlformats.org/officeDocument/2006/relationships/image" Target="../media/image19.png"/><Relationship Id="rId27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9" name="Graphic 1068" descr="Lightning bolt with solid fill">
            <a:extLst>
              <a:ext uri="{FF2B5EF4-FFF2-40B4-BE49-F238E27FC236}">
                <a16:creationId xmlns:a16="http://schemas.microsoft.com/office/drawing/2014/main" id="{D1EE7FDA-B1F2-A192-0262-4F01C4791E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5397" y="1738061"/>
            <a:ext cx="846206" cy="846206"/>
          </a:xfrm>
          <a:prstGeom prst="rect">
            <a:avLst/>
          </a:prstGeom>
        </p:spPr>
      </p:pic>
      <p:pic>
        <p:nvPicPr>
          <p:cNvPr id="1058" name="Graphic 1057" descr="Database with solid fill">
            <a:extLst>
              <a:ext uri="{FF2B5EF4-FFF2-40B4-BE49-F238E27FC236}">
                <a16:creationId xmlns:a16="http://schemas.microsoft.com/office/drawing/2014/main" id="{EB6F2619-5C91-DF94-2130-97EDDFBA0E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26777" y="1613704"/>
            <a:ext cx="1304251" cy="1304249"/>
          </a:xfrm>
          <a:prstGeom prst="rect">
            <a:avLst/>
          </a:prstGeom>
        </p:spPr>
      </p:pic>
      <p:pic>
        <p:nvPicPr>
          <p:cNvPr id="1054" name="Graphic 1053" descr="Database with solid fill">
            <a:extLst>
              <a:ext uri="{FF2B5EF4-FFF2-40B4-BE49-F238E27FC236}">
                <a16:creationId xmlns:a16="http://schemas.microsoft.com/office/drawing/2014/main" id="{B58031BE-9FBA-8F52-5B3B-C202C8582D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25164" y="1605748"/>
            <a:ext cx="1381806" cy="1381806"/>
          </a:xfrm>
          <a:prstGeom prst="rect">
            <a:avLst/>
          </a:prstGeom>
        </p:spPr>
      </p:pic>
      <p:pic>
        <p:nvPicPr>
          <p:cNvPr id="4" name="图片 31">
            <a:extLst>
              <a:ext uri="{FF2B5EF4-FFF2-40B4-BE49-F238E27FC236}">
                <a16:creationId xmlns:a16="http://schemas.microsoft.com/office/drawing/2014/main" id="{997236A9-A162-4C55-964C-5CF7F0DED4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50586" y="1956665"/>
            <a:ext cx="687913" cy="910666"/>
          </a:xfrm>
          <a:prstGeom prst="rect">
            <a:avLst/>
          </a:prstGeom>
        </p:spPr>
      </p:pic>
      <p:pic>
        <p:nvPicPr>
          <p:cNvPr id="5" name="图片 30">
            <a:extLst>
              <a:ext uri="{FF2B5EF4-FFF2-40B4-BE49-F238E27FC236}">
                <a16:creationId xmlns:a16="http://schemas.microsoft.com/office/drawing/2014/main" id="{C11445EA-EC7D-1FC7-2343-2AE84E5D7E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22260" y="1956665"/>
            <a:ext cx="786841" cy="1041628"/>
          </a:xfrm>
          <a:prstGeom prst="rect">
            <a:avLst/>
          </a:prstGeom>
        </p:spPr>
      </p:pic>
      <p:pic>
        <p:nvPicPr>
          <p:cNvPr id="6" name="图片 9">
            <a:extLst>
              <a:ext uri="{FF2B5EF4-FFF2-40B4-BE49-F238E27FC236}">
                <a16:creationId xmlns:a16="http://schemas.microsoft.com/office/drawing/2014/main" id="{D52A3DD8-73A0-B0FD-3EE8-8C807C2796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5938" y="1974609"/>
            <a:ext cx="687913" cy="910666"/>
          </a:xfrm>
          <a:prstGeom prst="rect">
            <a:avLst/>
          </a:prstGeom>
        </p:spPr>
      </p:pic>
      <p:sp>
        <p:nvSpPr>
          <p:cNvPr id="8" name="文本框 66">
            <a:extLst>
              <a:ext uri="{FF2B5EF4-FFF2-40B4-BE49-F238E27FC236}">
                <a16:creationId xmlns:a16="http://schemas.microsoft.com/office/drawing/2014/main" id="{3F4E809A-2AE5-D70A-9746-D1E081276309}"/>
              </a:ext>
            </a:extLst>
          </p:cNvPr>
          <p:cNvSpPr txBox="1"/>
          <p:nvPr/>
        </p:nvSpPr>
        <p:spPr>
          <a:xfrm>
            <a:off x="1458198" y="5908047"/>
            <a:ext cx="896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400" dirty="0"/>
              <a:t>User</a:t>
            </a:r>
            <a:endParaRPr kumimoji="1" lang="zh-CN" altLang="en-US" sz="2400" dirty="0"/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B3737ED-3C60-DE53-3A5B-138C88E173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7630" y="4918894"/>
            <a:ext cx="1368933" cy="1079651"/>
          </a:xfrm>
          <a:prstGeom prst="rect">
            <a:avLst/>
          </a:prstGeom>
        </p:spPr>
      </p:pic>
      <p:sp>
        <p:nvSpPr>
          <p:cNvPr id="10" name="云形 5">
            <a:extLst>
              <a:ext uri="{FF2B5EF4-FFF2-40B4-BE49-F238E27FC236}">
                <a16:creationId xmlns:a16="http://schemas.microsoft.com/office/drawing/2014/main" id="{59D867BB-8890-7A75-19FB-893BFBC37260}"/>
              </a:ext>
            </a:extLst>
          </p:cNvPr>
          <p:cNvSpPr/>
          <p:nvPr/>
        </p:nvSpPr>
        <p:spPr bwMode="auto">
          <a:xfrm>
            <a:off x="854144" y="1781335"/>
            <a:ext cx="2275417" cy="138534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sp>
        <p:nvSpPr>
          <p:cNvPr id="11" name="文本框 66">
            <a:extLst>
              <a:ext uri="{FF2B5EF4-FFF2-40B4-BE49-F238E27FC236}">
                <a16:creationId xmlns:a16="http://schemas.microsoft.com/office/drawing/2014/main" id="{5491BB22-D39B-DB27-EE4B-E9D07D2F869F}"/>
              </a:ext>
            </a:extLst>
          </p:cNvPr>
          <p:cNvSpPr txBox="1"/>
          <p:nvPr/>
        </p:nvSpPr>
        <p:spPr>
          <a:xfrm>
            <a:off x="719565" y="1364265"/>
            <a:ext cx="2373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400" dirty="0"/>
              <a:t>Cloud Server</a:t>
            </a:r>
            <a:endParaRPr kumimoji="1" lang="zh-CN" alt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3CB501-A0FC-6D33-F1AA-1C679B454863}"/>
              </a:ext>
            </a:extLst>
          </p:cNvPr>
          <p:cNvSpPr txBox="1"/>
          <p:nvPr/>
        </p:nvSpPr>
        <p:spPr>
          <a:xfrm>
            <a:off x="652721" y="241331"/>
            <a:ext cx="29622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Privacy Issue </a:t>
            </a:r>
          </a:p>
          <a:p>
            <a:r>
              <a:rPr lang="en-US" sz="3200" b="1" dirty="0"/>
              <a:t>in Outsourcing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96B7D7B4-A7AB-C1A7-FA05-ACED150AE60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05739" y="3231744"/>
            <a:ext cx="1085953" cy="2055431"/>
          </a:xfrm>
          <a:prstGeom prst="rect">
            <a:avLst/>
          </a:prstGeom>
        </p:spPr>
      </p:pic>
      <p:pic>
        <p:nvPicPr>
          <p:cNvPr id="48" name="Graphic 47" descr="Turtle with solid fill">
            <a:extLst>
              <a:ext uri="{FF2B5EF4-FFF2-40B4-BE49-F238E27FC236}">
                <a16:creationId xmlns:a16="http://schemas.microsoft.com/office/drawing/2014/main" id="{BCDF7C98-514E-35B0-D132-677DA39C24E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371464" y="3717634"/>
            <a:ext cx="1889206" cy="1889206"/>
          </a:xfrm>
          <a:prstGeom prst="rect">
            <a:avLst/>
          </a:prstGeom>
        </p:spPr>
      </p:pic>
      <p:sp>
        <p:nvSpPr>
          <p:cNvPr id="49" name="左右箭头 1">
            <a:extLst>
              <a:ext uri="{FF2B5EF4-FFF2-40B4-BE49-F238E27FC236}">
                <a16:creationId xmlns:a16="http://schemas.microsoft.com/office/drawing/2014/main" id="{531E909B-9C5F-6EFE-CC0A-6AC3ED25B6D3}"/>
              </a:ext>
            </a:extLst>
          </p:cNvPr>
          <p:cNvSpPr/>
          <p:nvPr/>
        </p:nvSpPr>
        <p:spPr bwMode="auto">
          <a:xfrm rot="5400000">
            <a:off x="950887" y="3811013"/>
            <a:ext cx="1767269" cy="561372"/>
          </a:xfrm>
          <a:prstGeom prst="leftRightArrow">
            <a:avLst>
              <a:gd name="adj1" fmla="val 50000"/>
              <a:gd name="adj2" fmla="val 2850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 dirty="0"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834F2B3-E114-89F3-801F-6A136C64BF9D}"/>
              </a:ext>
            </a:extLst>
          </p:cNvPr>
          <p:cNvSpPr txBox="1"/>
          <p:nvPr/>
        </p:nvSpPr>
        <p:spPr>
          <a:xfrm>
            <a:off x="5171868" y="259175"/>
            <a:ext cx="2814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Hiding </a:t>
            </a:r>
          </a:p>
          <a:p>
            <a:r>
              <a:rPr lang="en-US" sz="3200" b="1" dirty="0"/>
              <a:t>Access Pattern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717B331-B0C0-483C-7E07-B2DAD1DA71CC}"/>
              </a:ext>
            </a:extLst>
          </p:cNvPr>
          <p:cNvSpPr txBox="1"/>
          <p:nvPr/>
        </p:nvSpPr>
        <p:spPr>
          <a:xfrm>
            <a:off x="3021570" y="3840505"/>
            <a:ext cx="1233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rgbClr val="FC0C3F"/>
                </a:solidFill>
              </a:rPr>
              <a:t>Sequence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76DA86A-6E0D-A6AD-99E3-7682B133C967}"/>
              </a:ext>
            </a:extLst>
          </p:cNvPr>
          <p:cNvGrpSpPr/>
          <p:nvPr/>
        </p:nvGrpSpPr>
        <p:grpSpPr>
          <a:xfrm>
            <a:off x="7141597" y="2077924"/>
            <a:ext cx="416614" cy="205688"/>
            <a:chOff x="10471638" y="3514210"/>
            <a:chExt cx="704663" cy="34790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5D10199-6330-4FD3-4195-2986A7AFF415}"/>
                </a:ext>
              </a:extLst>
            </p:cNvPr>
            <p:cNvSpPr/>
            <p:nvPr/>
          </p:nvSpPr>
          <p:spPr>
            <a:xfrm>
              <a:off x="10471638" y="3514210"/>
              <a:ext cx="704663" cy="347902"/>
            </a:xfrm>
            <a:prstGeom prst="rect">
              <a:avLst/>
            </a:prstGeom>
            <a:solidFill>
              <a:srgbClr val="A7CBC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Lock with solid fill">
              <a:extLst>
                <a:ext uri="{FF2B5EF4-FFF2-40B4-BE49-F238E27FC236}">
                  <a16:creationId xmlns:a16="http://schemas.microsoft.com/office/drawing/2014/main" id="{CC21301D-74A4-1543-1491-7A3D54F9F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0650018" y="3514210"/>
              <a:ext cx="347902" cy="347902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CECE8B6-AC61-A2B4-674A-C65D6EE81114}"/>
              </a:ext>
            </a:extLst>
          </p:cNvPr>
          <p:cNvGrpSpPr/>
          <p:nvPr/>
        </p:nvGrpSpPr>
        <p:grpSpPr>
          <a:xfrm>
            <a:off x="6129401" y="1866827"/>
            <a:ext cx="416614" cy="205688"/>
            <a:chOff x="10471638" y="3514210"/>
            <a:chExt cx="704663" cy="347902"/>
          </a:xfrm>
          <a:solidFill>
            <a:srgbClr val="119185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4F5708A-67A3-FFC8-FE6F-DDD640EF7538}"/>
                </a:ext>
              </a:extLst>
            </p:cNvPr>
            <p:cNvSpPr/>
            <p:nvPr/>
          </p:nvSpPr>
          <p:spPr>
            <a:xfrm>
              <a:off x="10471638" y="3514210"/>
              <a:ext cx="704663" cy="3479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Graphic 19" descr="Lock with solid fill">
              <a:extLst>
                <a:ext uri="{FF2B5EF4-FFF2-40B4-BE49-F238E27FC236}">
                  <a16:creationId xmlns:a16="http://schemas.microsoft.com/office/drawing/2014/main" id="{449224F9-D8D4-B116-9A91-D22150541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0650018" y="3514210"/>
              <a:ext cx="347902" cy="347902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B4272B2-C1C9-791F-7C33-A6E915912551}"/>
              </a:ext>
            </a:extLst>
          </p:cNvPr>
          <p:cNvGrpSpPr/>
          <p:nvPr/>
        </p:nvGrpSpPr>
        <p:grpSpPr>
          <a:xfrm>
            <a:off x="6649310" y="1996957"/>
            <a:ext cx="416614" cy="205688"/>
            <a:chOff x="10471638" y="3514210"/>
            <a:chExt cx="704663" cy="347902"/>
          </a:xfrm>
          <a:solidFill>
            <a:srgbClr val="002A54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51DBAFC-D67B-4E18-0011-56BAE4186999}"/>
                </a:ext>
              </a:extLst>
            </p:cNvPr>
            <p:cNvSpPr/>
            <p:nvPr/>
          </p:nvSpPr>
          <p:spPr>
            <a:xfrm>
              <a:off x="10471638" y="3514210"/>
              <a:ext cx="704663" cy="3479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Graphic 40" descr="Lock with solid fill">
              <a:extLst>
                <a:ext uri="{FF2B5EF4-FFF2-40B4-BE49-F238E27FC236}">
                  <a16:creationId xmlns:a16="http://schemas.microsoft.com/office/drawing/2014/main" id="{7CF9DC42-95BC-D9F9-C993-8F9304B169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0650018" y="3514210"/>
              <a:ext cx="347902" cy="347902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1A51680-C0F0-7ACE-8BC3-9AAF95DAA5E0}"/>
              </a:ext>
            </a:extLst>
          </p:cNvPr>
          <p:cNvGrpSpPr/>
          <p:nvPr/>
        </p:nvGrpSpPr>
        <p:grpSpPr>
          <a:xfrm>
            <a:off x="6061729" y="2163115"/>
            <a:ext cx="416614" cy="205688"/>
            <a:chOff x="10471638" y="3514210"/>
            <a:chExt cx="704663" cy="347902"/>
          </a:xfrm>
          <a:solidFill>
            <a:srgbClr val="C7AF95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DE8CB5A-9BC2-589E-8BAF-9FBA6FA142C5}"/>
                </a:ext>
              </a:extLst>
            </p:cNvPr>
            <p:cNvSpPr/>
            <p:nvPr/>
          </p:nvSpPr>
          <p:spPr>
            <a:xfrm>
              <a:off x="10471638" y="3514210"/>
              <a:ext cx="704663" cy="3479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Graphic 43" descr="Lock with solid fill">
              <a:extLst>
                <a:ext uri="{FF2B5EF4-FFF2-40B4-BE49-F238E27FC236}">
                  <a16:creationId xmlns:a16="http://schemas.microsoft.com/office/drawing/2014/main" id="{5F65ED63-F077-7885-04BE-6AE62EAD4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0650018" y="3514210"/>
              <a:ext cx="347902" cy="347902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5479737-D8A0-7F51-92C5-D64B2514647F}"/>
              </a:ext>
            </a:extLst>
          </p:cNvPr>
          <p:cNvGrpSpPr/>
          <p:nvPr/>
        </p:nvGrpSpPr>
        <p:grpSpPr>
          <a:xfrm>
            <a:off x="5890588" y="2445008"/>
            <a:ext cx="416614" cy="205688"/>
            <a:chOff x="10471638" y="3514210"/>
            <a:chExt cx="704663" cy="347902"/>
          </a:xfrm>
          <a:solidFill>
            <a:srgbClr val="CBC1A6"/>
          </a:solidFill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10C30A3-7F5C-F95D-E158-61FEBB57FF9B}"/>
                </a:ext>
              </a:extLst>
            </p:cNvPr>
            <p:cNvSpPr/>
            <p:nvPr/>
          </p:nvSpPr>
          <p:spPr>
            <a:xfrm>
              <a:off x="10471638" y="3514210"/>
              <a:ext cx="704663" cy="3479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9" name="Graphic 58" descr="Lock with solid fill">
              <a:extLst>
                <a:ext uri="{FF2B5EF4-FFF2-40B4-BE49-F238E27FC236}">
                  <a16:creationId xmlns:a16="http://schemas.microsoft.com/office/drawing/2014/main" id="{44E1B3CA-C7AA-33D4-5FA9-A71A87155B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0650018" y="3514210"/>
              <a:ext cx="347902" cy="347902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C43FC5E-6072-9E9F-1CF0-07C3FC1A231B}"/>
              </a:ext>
            </a:extLst>
          </p:cNvPr>
          <p:cNvGrpSpPr/>
          <p:nvPr/>
        </p:nvGrpSpPr>
        <p:grpSpPr>
          <a:xfrm>
            <a:off x="6530383" y="2358572"/>
            <a:ext cx="416614" cy="205688"/>
            <a:chOff x="10471638" y="3514210"/>
            <a:chExt cx="704663" cy="34790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5D67426-93B9-B3D8-5ED3-848FF8D1824E}"/>
                </a:ext>
              </a:extLst>
            </p:cNvPr>
            <p:cNvSpPr/>
            <p:nvPr/>
          </p:nvSpPr>
          <p:spPr>
            <a:xfrm>
              <a:off x="10471638" y="3514210"/>
              <a:ext cx="704663" cy="3479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3" name="Graphic 62" descr="Lock with solid fill">
              <a:extLst>
                <a:ext uri="{FF2B5EF4-FFF2-40B4-BE49-F238E27FC236}">
                  <a16:creationId xmlns:a16="http://schemas.microsoft.com/office/drawing/2014/main" id="{A0668844-043B-F2BA-FA4D-004681C45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0650018" y="3514210"/>
              <a:ext cx="347902" cy="347902"/>
            </a:xfrm>
            <a:prstGeom prst="rect">
              <a:avLst/>
            </a:prstGeom>
          </p:spPr>
        </p:pic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04A83DA7-0A7C-A6A1-1526-9E21F049AB75}"/>
              </a:ext>
            </a:extLst>
          </p:cNvPr>
          <p:cNvGrpSpPr/>
          <p:nvPr/>
        </p:nvGrpSpPr>
        <p:grpSpPr>
          <a:xfrm>
            <a:off x="6996730" y="2510041"/>
            <a:ext cx="416614" cy="205688"/>
            <a:chOff x="10471638" y="3514210"/>
            <a:chExt cx="704663" cy="347902"/>
          </a:xfrm>
        </p:grpSpPr>
        <p:sp>
          <p:nvSpPr>
            <p:cNvPr id="1025" name="Rectangle 1024">
              <a:extLst>
                <a:ext uri="{FF2B5EF4-FFF2-40B4-BE49-F238E27FC236}">
                  <a16:creationId xmlns:a16="http://schemas.microsoft.com/office/drawing/2014/main" id="{2CF39A3A-1C7C-B995-ECD7-7788114C3B56}"/>
                </a:ext>
              </a:extLst>
            </p:cNvPr>
            <p:cNvSpPr/>
            <p:nvPr/>
          </p:nvSpPr>
          <p:spPr>
            <a:xfrm>
              <a:off x="10471638" y="3514210"/>
              <a:ext cx="704663" cy="347902"/>
            </a:xfrm>
            <a:prstGeom prst="rect">
              <a:avLst/>
            </a:prstGeom>
            <a:solidFill>
              <a:srgbClr val="AC9EA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Graphic 1026" descr="Lock with solid fill">
              <a:extLst>
                <a:ext uri="{FF2B5EF4-FFF2-40B4-BE49-F238E27FC236}">
                  <a16:creationId xmlns:a16="http://schemas.microsoft.com/office/drawing/2014/main" id="{901D558B-8F94-B3B0-1508-6A0233536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0650018" y="3514210"/>
              <a:ext cx="347902" cy="347902"/>
            </a:xfrm>
            <a:prstGeom prst="rect">
              <a:avLst/>
            </a:prstGeom>
          </p:spPr>
        </p:pic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7B51B371-EB65-7FED-6DFC-9987DD983283}"/>
              </a:ext>
            </a:extLst>
          </p:cNvPr>
          <p:cNvGrpSpPr/>
          <p:nvPr/>
        </p:nvGrpSpPr>
        <p:grpSpPr>
          <a:xfrm>
            <a:off x="6457670" y="2660918"/>
            <a:ext cx="416614" cy="205688"/>
            <a:chOff x="10471638" y="3514210"/>
            <a:chExt cx="704663" cy="347902"/>
          </a:xfrm>
        </p:grpSpPr>
        <p:sp>
          <p:nvSpPr>
            <p:cNvPr id="1029" name="Rectangle 1028">
              <a:extLst>
                <a:ext uri="{FF2B5EF4-FFF2-40B4-BE49-F238E27FC236}">
                  <a16:creationId xmlns:a16="http://schemas.microsoft.com/office/drawing/2014/main" id="{BB348E79-72E8-E80A-22E8-2C0C9D909D45}"/>
                </a:ext>
              </a:extLst>
            </p:cNvPr>
            <p:cNvSpPr/>
            <p:nvPr/>
          </p:nvSpPr>
          <p:spPr>
            <a:xfrm>
              <a:off x="10471638" y="3514210"/>
              <a:ext cx="704663" cy="347902"/>
            </a:xfrm>
            <a:prstGeom prst="rect">
              <a:avLst/>
            </a:prstGeom>
            <a:solidFill>
              <a:srgbClr val="00618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30" name="Graphic 1029" descr="Lock with solid fill">
              <a:extLst>
                <a:ext uri="{FF2B5EF4-FFF2-40B4-BE49-F238E27FC236}">
                  <a16:creationId xmlns:a16="http://schemas.microsoft.com/office/drawing/2014/main" id="{1C0C25CA-076B-5865-0193-E8B3F0D6E3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0650018" y="3514210"/>
              <a:ext cx="347902" cy="347902"/>
            </a:xfrm>
            <a:prstGeom prst="rect">
              <a:avLst/>
            </a:prstGeom>
          </p:spPr>
        </p:pic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FF1BF6CA-AF24-EE5F-A8DF-897E3C1FD2B0}"/>
              </a:ext>
            </a:extLst>
          </p:cNvPr>
          <p:cNvGrpSpPr/>
          <p:nvPr/>
        </p:nvGrpSpPr>
        <p:grpSpPr>
          <a:xfrm>
            <a:off x="6906694" y="1766792"/>
            <a:ext cx="416614" cy="205688"/>
            <a:chOff x="10471638" y="3514210"/>
            <a:chExt cx="704663" cy="347902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7B743586-F112-402B-BEEF-DC5E3FDFB48A}"/>
                </a:ext>
              </a:extLst>
            </p:cNvPr>
            <p:cNvSpPr/>
            <p:nvPr/>
          </p:nvSpPr>
          <p:spPr>
            <a:xfrm>
              <a:off x="10471638" y="3514210"/>
              <a:ext cx="704663" cy="347902"/>
            </a:xfrm>
            <a:prstGeom prst="rect">
              <a:avLst/>
            </a:prstGeom>
            <a:solidFill>
              <a:srgbClr val="33859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3" name="Graphic 1032" descr="Lock with solid fill">
              <a:extLst>
                <a:ext uri="{FF2B5EF4-FFF2-40B4-BE49-F238E27FC236}">
                  <a16:creationId xmlns:a16="http://schemas.microsoft.com/office/drawing/2014/main" id="{4875EA68-7DB2-9AC6-BC78-CA0E71FFA5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0650018" y="3514210"/>
              <a:ext cx="347902" cy="347902"/>
            </a:xfrm>
            <a:prstGeom prst="rect">
              <a:avLst/>
            </a:prstGeom>
          </p:spPr>
        </p:pic>
      </p:grpSp>
      <p:pic>
        <p:nvPicPr>
          <p:cNvPr id="1038" name="Graphic 1037" descr="Database with solid fill">
            <a:extLst>
              <a:ext uri="{FF2B5EF4-FFF2-40B4-BE49-F238E27FC236}">
                <a16:creationId xmlns:a16="http://schemas.microsoft.com/office/drawing/2014/main" id="{4D7A45EC-457C-E467-6AE4-7A563C687BF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731694" y="1564451"/>
            <a:ext cx="1505740" cy="1505740"/>
          </a:xfrm>
          <a:prstGeom prst="rect">
            <a:avLst/>
          </a:prstGeom>
        </p:spPr>
      </p:pic>
      <p:sp>
        <p:nvSpPr>
          <p:cNvPr id="1041" name="TextBox 1040">
            <a:extLst>
              <a:ext uri="{FF2B5EF4-FFF2-40B4-BE49-F238E27FC236}">
                <a16:creationId xmlns:a16="http://schemas.microsoft.com/office/drawing/2014/main" id="{22150395-CFE2-F65E-424A-BAB07F401E37}"/>
              </a:ext>
            </a:extLst>
          </p:cNvPr>
          <p:cNvSpPr txBox="1"/>
          <p:nvPr/>
        </p:nvSpPr>
        <p:spPr>
          <a:xfrm>
            <a:off x="8734431" y="271141"/>
            <a:ext cx="36401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Impractical Overhead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8D98F5-87AC-0A6B-164C-A9B3CCDEC1EB}"/>
              </a:ext>
            </a:extLst>
          </p:cNvPr>
          <p:cNvSpPr txBox="1"/>
          <p:nvPr/>
        </p:nvSpPr>
        <p:spPr>
          <a:xfrm>
            <a:off x="631953" y="4067910"/>
            <a:ext cx="22455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FC0C3F"/>
                </a:solidFill>
                <a:sym typeface="Wingdings" panose="05000000000000000000" pitchFamily="2" charset="2"/>
              </a:rPr>
              <a:t> </a:t>
            </a:r>
            <a:r>
              <a:rPr lang="en-US" b="1" i="1" dirty="0">
                <a:solidFill>
                  <a:srgbClr val="FC0C3F"/>
                </a:solidFill>
              </a:rPr>
              <a:t>Access Pattern</a:t>
            </a:r>
          </a:p>
        </p:txBody>
      </p:sp>
      <p:grpSp>
        <p:nvGrpSpPr>
          <p:cNvPr id="1067" name="Group 1066">
            <a:extLst>
              <a:ext uri="{FF2B5EF4-FFF2-40B4-BE49-F238E27FC236}">
                <a16:creationId xmlns:a16="http://schemas.microsoft.com/office/drawing/2014/main" id="{5D1FE72C-2D2A-A590-296E-4D65C5E38491}"/>
              </a:ext>
            </a:extLst>
          </p:cNvPr>
          <p:cNvGrpSpPr/>
          <p:nvPr/>
        </p:nvGrpSpPr>
        <p:grpSpPr>
          <a:xfrm>
            <a:off x="807601" y="3788109"/>
            <a:ext cx="2208898" cy="369332"/>
            <a:chOff x="689865" y="4199785"/>
            <a:chExt cx="2153645" cy="369332"/>
          </a:xfrm>
        </p:grpSpPr>
        <p:sp>
          <p:nvSpPr>
            <p:cNvPr id="14" name="矩形 8">
              <a:extLst>
                <a:ext uri="{FF2B5EF4-FFF2-40B4-BE49-F238E27FC236}">
                  <a16:creationId xmlns:a16="http://schemas.microsoft.com/office/drawing/2014/main" id="{6878FFDE-085D-E476-DF80-1878279F6610}"/>
                </a:ext>
              </a:extLst>
            </p:cNvPr>
            <p:cNvSpPr/>
            <p:nvPr/>
          </p:nvSpPr>
          <p:spPr>
            <a:xfrm>
              <a:off x="689865" y="4199785"/>
              <a:ext cx="2153645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i="1" dirty="0"/>
                <a:t>Data Content</a:t>
              </a:r>
              <a:endParaRPr lang="zh-CN" altLang="en-US" i="1" dirty="0"/>
            </a:p>
          </p:txBody>
        </p:sp>
        <p:pic>
          <p:nvPicPr>
            <p:cNvPr id="15" name="Graphic 14" descr="Lock with solid fill">
              <a:extLst>
                <a:ext uri="{FF2B5EF4-FFF2-40B4-BE49-F238E27FC236}">
                  <a16:creationId xmlns:a16="http://schemas.microsoft.com/office/drawing/2014/main" id="{0EE934E6-E8B2-4400-6B51-3934E0DA6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898308" y="4230776"/>
              <a:ext cx="248811" cy="248810"/>
            </a:xfrm>
            <a:prstGeom prst="rect">
              <a:avLst/>
            </a:prstGeom>
          </p:spPr>
        </p:pic>
      </p:grpSp>
      <p:sp>
        <p:nvSpPr>
          <p:cNvPr id="1081" name="云形 5">
            <a:extLst>
              <a:ext uri="{FF2B5EF4-FFF2-40B4-BE49-F238E27FC236}">
                <a16:creationId xmlns:a16="http://schemas.microsoft.com/office/drawing/2014/main" id="{D94EFD9A-3C2E-9180-1792-B0689CDC7C9F}"/>
              </a:ext>
            </a:extLst>
          </p:cNvPr>
          <p:cNvSpPr/>
          <p:nvPr/>
        </p:nvSpPr>
        <p:spPr bwMode="auto">
          <a:xfrm>
            <a:off x="5577919" y="1629949"/>
            <a:ext cx="2275417" cy="138534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D2D85369-99C4-C9E2-470B-D32C604CF710}"/>
              </a:ext>
            </a:extLst>
          </p:cNvPr>
          <p:cNvSpPr/>
          <p:nvPr/>
        </p:nvSpPr>
        <p:spPr>
          <a:xfrm>
            <a:off x="407866" y="259175"/>
            <a:ext cx="4606457" cy="6274975"/>
          </a:xfrm>
          <a:prstGeom prst="chevron">
            <a:avLst>
              <a:gd name="adj" fmla="val 93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FC1849">
                <a:alpha val="40000"/>
              </a:srgb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8B69746B-8421-E991-2319-FC17B53BCDC1}"/>
              </a:ext>
            </a:extLst>
          </p:cNvPr>
          <p:cNvSpPr/>
          <p:nvPr/>
        </p:nvSpPr>
        <p:spPr>
          <a:xfrm>
            <a:off x="4976014" y="259175"/>
            <a:ext cx="3615688" cy="6274975"/>
          </a:xfrm>
          <a:prstGeom prst="chevron">
            <a:avLst>
              <a:gd name="adj" fmla="val 115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119185">
                <a:alpha val="40000"/>
              </a:srgb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A0015E8D-7C63-788D-9244-6AAC1FD4FEAC}"/>
              </a:ext>
            </a:extLst>
          </p:cNvPr>
          <p:cNvSpPr/>
          <p:nvPr/>
        </p:nvSpPr>
        <p:spPr>
          <a:xfrm>
            <a:off x="8536118" y="259174"/>
            <a:ext cx="3403601" cy="6274975"/>
          </a:xfrm>
          <a:prstGeom prst="chevron">
            <a:avLst>
              <a:gd name="adj" fmla="val 1192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4C337D">
                <a:alpha val="40000"/>
              </a:srgb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4FF0991-AEBE-DF22-6EA8-32255AF39FF6}"/>
              </a:ext>
            </a:extLst>
          </p:cNvPr>
          <p:cNvSpPr/>
          <p:nvPr/>
        </p:nvSpPr>
        <p:spPr>
          <a:xfrm>
            <a:off x="5977179" y="5484195"/>
            <a:ext cx="1185328" cy="514350"/>
          </a:xfrm>
          <a:prstGeom prst="roundRect">
            <a:avLst/>
          </a:prstGeom>
          <a:solidFill>
            <a:srgbClr val="1191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ORAM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F390F9-85D6-D030-FA59-54C42E7A4859}"/>
              </a:ext>
            </a:extLst>
          </p:cNvPr>
          <p:cNvSpPr txBox="1"/>
          <p:nvPr/>
        </p:nvSpPr>
        <p:spPr>
          <a:xfrm>
            <a:off x="4838379" y="5516312"/>
            <a:ext cx="1293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one  </a:t>
            </a:r>
          </a:p>
          <a:p>
            <a:pPr algn="ctr"/>
            <a:r>
              <a:rPr lang="en-US" sz="2000" dirty="0"/>
              <a:t>access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21F9EA-610F-70A5-A727-053713E44CE5}"/>
              </a:ext>
            </a:extLst>
          </p:cNvPr>
          <p:cNvSpPr txBox="1"/>
          <p:nvPr/>
        </p:nvSpPr>
        <p:spPr>
          <a:xfrm>
            <a:off x="7073244" y="5516311"/>
            <a:ext cx="1293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many </a:t>
            </a:r>
          </a:p>
          <a:p>
            <a:pPr algn="ctr"/>
            <a:r>
              <a:rPr lang="en-US" sz="2000" dirty="0"/>
              <a:t>accesses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477B6C-66BC-0437-0DF1-A66FD912FEDD}"/>
              </a:ext>
            </a:extLst>
          </p:cNvPr>
          <p:cNvCxnSpPr/>
          <p:nvPr/>
        </p:nvCxnSpPr>
        <p:spPr>
          <a:xfrm>
            <a:off x="5733276" y="5737121"/>
            <a:ext cx="2388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33F03CB-1102-27D5-1AF9-741A2955E084}"/>
              </a:ext>
            </a:extLst>
          </p:cNvPr>
          <p:cNvCxnSpPr/>
          <p:nvPr/>
        </p:nvCxnSpPr>
        <p:spPr>
          <a:xfrm>
            <a:off x="7170971" y="5737121"/>
            <a:ext cx="2388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0CB1DA6-6013-B4CE-1884-C3EF9C4E4493}"/>
              </a:ext>
            </a:extLst>
          </p:cNvPr>
          <p:cNvSpPr txBox="1"/>
          <p:nvPr/>
        </p:nvSpPr>
        <p:spPr>
          <a:xfrm>
            <a:off x="8980401" y="3000911"/>
            <a:ext cx="290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High Space Demand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689FDDD-4AD5-E268-4E45-DAF580115F95}"/>
              </a:ext>
            </a:extLst>
          </p:cNvPr>
          <p:cNvSpPr txBox="1"/>
          <p:nvPr/>
        </p:nvSpPr>
        <p:spPr>
          <a:xfrm>
            <a:off x="8947252" y="5367789"/>
            <a:ext cx="2546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Slow Performance</a:t>
            </a:r>
          </a:p>
        </p:txBody>
      </p:sp>
      <p:pic>
        <p:nvPicPr>
          <p:cNvPr id="39" name="图片 50">
            <a:extLst>
              <a:ext uri="{FF2B5EF4-FFF2-40B4-BE49-F238E27FC236}">
                <a16:creationId xmlns:a16="http://schemas.microsoft.com/office/drawing/2014/main" id="{797DD3FF-E004-D2F0-EE69-F64CD16D2B7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280299" y="2519782"/>
            <a:ext cx="1185188" cy="1038916"/>
          </a:xfrm>
          <a:prstGeom prst="rect">
            <a:avLst/>
          </a:prstGeom>
        </p:spPr>
      </p:pic>
      <p:pic>
        <p:nvPicPr>
          <p:cNvPr id="52" name="Graphic 51" descr="Bar chart with solid fill">
            <a:extLst>
              <a:ext uri="{FF2B5EF4-FFF2-40B4-BE49-F238E27FC236}">
                <a16:creationId xmlns:a16="http://schemas.microsoft.com/office/drawing/2014/main" id="{35DA76C4-A37A-7FB6-70A0-7F8C0A3A9B7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337242" y="4321612"/>
            <a:ext cx="574114" cy="574114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82B0EF6-572D-68C3-1D1E-5047FF273532}"/>
              </a:ext>
            </a:extLst>
          </p:cNvPr>
          <p:cNvSpPr txBox="1"/>
          <p:nvPr/>
        </p:nvSpPr>
        <p:spPr>
          <a:xfrm>
            <a:off x="2479114" y="4763433"/>
            <a:ext cx="229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rgbClr val="FC0C3F"/>
                </a:solidFill>
              </a:rPr>
              <a:t>Frequency </a:t>
            </a:r>
          </a:p>
        </p:txBody>
      </p:sp>
      <p:grpSp>
        <p:nvGrpSpPr>
          <p:cNvPr id="1061" name="Group 1060">
            <a:extLst>
              <a:ext uri="{FF2B5EF4-FFF2-40B4-BE49-F238E27FC236}">
                <a16:creationId xmlns:a16="http://schemas.microsoft.com/office/drawing/2014/main" id="{ACCE1D59-5439-D8A5-1FFF-2A7FF2EFA471}"/>
              </a:ext>
            </a:extLst>
          </p:cNvPr>
          <p:cNvGrpSpPr/>
          <p:nvPr/>
        </p:nvGrpSpPr>
        <p:grpSpPr>
          <a:xfrm>
            <a:off x="2991822" y="3549219"/>
            <a:ext cx="1283630" cy="332252"/>
            <a:chOff x="3042590" y="3635541"/>
            <a:chExt cx="1283630" cy="332252"/>
          </a:xfrm>
        </p:grpSpPr>
        <p:grpSp>
          <p:nvGrpSpPr>
            <p:cNvPr id="1035" name="Group 1034">
              <a:extLst>
                <a:ext uri="{FF2B5EF4-FFF2-40B4-BE49-F238E27FC236}">
                  <a16:creationId xmlns:a16="http://schemas.microsoft.com/office/drawing/2014/main" id="{4D45D560-B2B2-9A9A-B372-937D3061FEE9}"/>
                </a:ext>
              </a:extLst>
            </p:cNvPr>
            <p:cNvGrpSpPr/>
            <p:nvPr/>
          </p:nvGrpSpPr>
          <p:grpSpPr>
            <a:xfrm>
              <a:off x="3042590" y="3638853"/>
              <a:ext cx="328940" cy="328940"/>
              <a:chOff x="3024398" y="3573901"/>
              <a:chExt cx="748793" cy="748793"/>
            </a:xfrm>
          </p:grpSpPr>
          <p:pic>
            <p:nvPicPr>
              <p:cNvPr id="58" name="Graphic 57" descr="Document with solid fill">
                <a:extLst>
                  <a:ext uri="{FF2B5EF4-FFF2-40B4-BE49-F238E27FC236}">
                    <a16:creationId xmlns:a16="http://schemas.microsoft.com/office/drawing/2014/main" id="{817F682E-A2E8-90C9-C468-E6FEA5F19B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6"/>
                  </a:ext>
                </a:extLst>
              </a:blip>
              <a:stretch>
                <a:fillRect/>
              </a:stretch>
            </p:blipFill>
            <p:spPr>
              <a:xfrm>
                <a:off x="3024398" y="3573901"/>
                <a:ext cx="748793" cy="748793"/>
              </a:xfrm>
              <a:prstGeom prst="rect">
                <a:avLst/>
              </a:prstGeom>
            </p:spPr>
          </p:pic>
          <p:sp>
            <p:nvSpPr>
              <p:cNvPr id="1034" name="Rectangle 1033">
                <a:extLst>
                  <a:ext uri="{FF2B5EF4-FFF2-40B4-BE49-F238E27FC236}">
                    <a16:creationId xmlns:a16="http://schemas.microsoft.com/office/drawing/2014/main" id="{B8940F5C-5BDE-32CD-EB7F-CBA0E9F1D560}"/>
                  </a:ext>
                </a:extLst>
              </p:cNvPr>
              <p:cNvSpPr/>
              <p:nvPr/>
            </p:nvSpPr>
            <p:spPr>
              <a:xfrm>
                <a:off x="3228472" y="3866861"/>
                <a:ext cx="352520" cy="3134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C2757"/>
                  </a:solidFill>
                </a:endParaRPr>
              </a:p>
            </p:txBody>
          </p:sp>
          <p:pic>
            <p:nvPicPr>
              <p:cNvPr id="60" name="Graphic 59" descr="Lock with solid fill">
                <a:extLst>
                  <a:ext uri="{FF2B5EF4-FFF2-40B4-BE49-F238E27FC236}">
                    <a16:creationId xmlns:a16="http://schemas.microsoft.com/office/drawing/2014/main" id="{C7113374-8FA7-D5F7-3D35-4B2F605776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8"/>
                  </a:ext>
                </a:extLst>
              </a:blip>
              <a:stretch>
                <a:fillRect/>
              </a:stretch>
            </p:blipFill>
            <p:spPr>
              <a:xfrm>
                <a:off x="3213300" y="3832397"/>
                <a:ext cx="347902" cy="347902"/>
              </a:xfrm>
              <a:prstGeom prst="rect">
                <a:avLst/>
              </a:prstGeom>
            </p:spPr>
          </p:pic>
        </p:grpSp>
        <p:grpSp>
          <p:nvGrpSpPr>
            <p:cNvPr id="1039" name="Group 1038">
              <a:extLst>
                <a:ext uri="{FF2B5EF4-FFF2-40B4-BE49-F238E27FC236}">
                  <a16:creationId xmlns:a16="http://schemas.microsoft.com/office/drawing/2014/main" id="{8C07B557-E7A6-EC1D-E571-B3F6C0BD3C4B}"/>
                </a:ext>
              </a:extLst>
            </p:cNvPr>
            <p:cNvGrpSpPr/>
            <p:nvPr/>
          </p:nvGrpSpPr>
          <p:grpSpPr>
            <a:xfrm>
              <a:off x="3518975" y="3635541"/>
              <a:ext cx="328940" cy="328940"/>
              <a:chOff x="3024398" y="3573901"/>
              <a:chExt cx="748793" cy="748793"/>
            </a:xfrm>
          </p:grpSpPr>
          <p:pic>
            <p:nvPicPr>
              <p:cNvPr id="1040" name="Graphic 1039" descr="Document with solid fill">
                <a:extLst>
                  <a:ext uri="{FF2B5EF4-FFF2-40B4-BE49-F238E27FC236}">
                    <a16:creationId xmlns:a16="http://schemas.microsoft.com/office/drawing/2014/main" id="{CD18D349-1B3A-81BA-FBBF-8A4B5A05EC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6"/>
                  </a:ext>
                </a:extLst>
              </a:blip>
              <a:stretch>
                <a:fillRect/>
              </a:stretch>
            </p:blipFill>
            <p:spPr>
              <a:xfrm>
                <a:off x="3024398" y="3573901"/>
                <a:ext cx="748793" cy="748793"/>
              </a:xfrm>
              <a:prstGeom prst="rect">
                <a:avLst/>
              </a:prstGeom>
            </p:spPr>
          </p:pic>
          <p:sp>
            <p:nvSpPr>
              <p:cNvPr id="1042" name="Rectangle 1041">
                <a:extLst>
                  <a:ext uri="{FF2B5EF4-FFF2-40B4-BE49-F238E27FC236}">
                    <a16:creationId xmlns:a16="http://schemas.microsoft.com/office/drawing/2014/main" id="{CE1EC631-F8D1-8145-8B12-54BB75FF597A}"/>
                  </a:ext>
                </a:extLst>
              </p:cNvPr>
              <p:cNvSpPr/>
              <p:nvPr/>
            </p:nvSpPr>
            <p:spPr>
              <a:xfrm>
                <a:off x="3228472" y="3866861"/>
                <a:ext cx="352520" cy="3134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C2757"/>
                  </a:solidFill>
                </a:endParaRPr>
              </a:p>
            </p:txBody>
          </p:sp>
          <p:pic>
            <p:nvPicPr>
              <p:cNvPr id="1043" name="Graphic 1042" descr="Lock with solid fill">
                <a:extLst>
                  <a:ext uri="{FF2B5EF4-FFF2-40B4-BE49-F238E27FC236}">
                    <a16:creationId xmlns:a16="http://schemas.microsoft.com/office/drawing/2014/main" id="{2996ACF8-7816-F01B-192C-14A5FEB9FE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8"/>
                  </a:ext>
                </a:extLst>
              </a:blip>
              <a:stretch>
                <a:fillRect/>
              </a:stretch>
            </p:blipFill>
            <p:spPr>
              <a:xfrm>
                <a:off x="3213300" y="3832397"/>
                <a:ext cx="347902" cy="347902"/>
              </a:xfrm>
              <a:prstGeom prst="rect">
                <a:avLst/>
              </a:prstGeom>
            </p:spPr>
          </p:pic>
        </p:grpSp>
        <p:grpSp>
          <p:nvGrpSpPr>
            <p:cNvPr id="1044" name="Group 1043">
              <a:extLst>
                <a:ext uri="{FF2B5EF4-FFF2-40B4-BE49-F238E27FC236}">
                  <a16:creationId xmlns:a16="http://schemas.microsoft.com/office/drawing/2014/main" id="{AD4AC80D-0313-5C73-3613-7E99F3549088}"/>
                </a:ext>
              </a:extLst>
            </p:cNvPr>
            <p:cNvGrpSpPr/>
            <p:nvPr/>
          </p:nvGrpSpPr>
          <p:grpSpPr>
            <a:xfrm>
              <a:off x="3997280" y="3638853"/>
              <a:ext cx="328940" cy="328940"/>
              <a:chOff x="3024398" y="3573901"/>
              <a:chExt cx="748793" cy="748793"/>
            </a:xfrm>
          </p:grpSpPr>
          <p:pic>
            <p:nvPicPr>
              <p:cNvPr id="1045" name="Graphic 1044" descr="Document with solid fill">
                <a:extLst>
                  <a:ext uri="{FF2B5EF4-FFF2-40B4-BE49-F238E27FC236}">
                    <a16:creationId xmlns:a16="http://schemas.microsoft.com/office/drawing/2014/main" id="{35B5FF26-3809-9F50-E566-0BD95665A8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6"/>
                  </a:ext>
                </a:extLst>
              </a:blip>
              <a:stretch>
                <a:fillRect/>
              </a:stretch>
            </p:blipFill>
            <p:spPr>
              <a:xfrm>
                <a:off x="3024398" y="3573901"/>
                <a:ext cx="748793" cy="748793"/>
              </a:xfrm>
              <a:prstGeom prst="rect">
                <a:avLst/>
              </a:prstGeom>
            </p:spPr>
          </p:pic>
          <p:sp>
            <p:nvSpPr>
              <p:cNvPr id="1046" name="Rectangle 1045">
                <a:extLst>
                  <a:ext uri="{FF2B5EF4-FFF2-40B4-BE49-F238E27FC236}">
                    <a16:creationId xmlns:a16="http://schemas.microsoft.com/office/drawing/2014/main" id="{89DCBAC6-7A49-66C0-170A-FFD7589030B0}"/>
                  </a:ext>
                </a:extLst>
              </p:cNvPr>
              <p:cNvSpPr/>
              <p:nvPr/>
            </p:nvSpPr>
            <p:spPr>
              <a:xfrm>
                <a:off x="3228472" y="3866861"/>
                <a:ext cx="352520" cy="3134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C2757"/>
                  </a:solidFill>
                </a:endParaRPr>
              </a:p>
            </p:txBody>
          </p:sp>
          <p:pic>
            <p:nvPicPr>
              <p:cNvPr id="1047" name="Graphic 1046" descr="Lock with solid fill">
                <a:extLst>
                  <a:ext uri="{FF2B5EF4-FFF2-40B4-BE49-F238E27FC236}">
                    <a16:creationId xmlns:a16="http://schemas.microsoft.com/office/drawing/2014/main" id="{D91CE6E1-B1B4-68AE-0131-5CE613E058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8"/>
                  </a:ext>
                </a:extLst>
              </a:blip>
              <a:stretch>
                <a:fillRect/>
              </a:stretch>
            </p:blipFill>
            <p:spPr>
              <a:xfrm>
                <a:off x="3213300" y="3832397"/>
                <a:ext cx="347902" cy="347902"/>
              </a:xfrm>
              <a:prstGeom prst="rect">
                <a:avLst/>
              </a:prstGeom>
            </p:spPr>
          </p:pic>
        </p:grpSp>
        <p:cxnSp>
          <p:nvCxnSpPr>
            <p:cNvPr id="1051" name="Straight Arrow Connector 1050">
              <a:extLst>
                <a:ext uri="{FF2B5EF4-FFF2-40B4-BE49-F238E27FC236}">
                  <a16:creationId xmlns:a16="http://schemas.microsoft.com/office/drawing/2014/main" id="{A1A2B842-245C-E137-CCBA-9BA0EF026093}"/>
                </a:ext>
              </a:extLst>
            </p:cNvPr>
            <p:cNvCxnSpPr>
              <a:cxnSpLocks/>
            </p:cNvCxnSpPr>
            <p:nvPr/>
          </p:nvCxnSpPr>
          <p:spPr>
            <a:xfrm>
              <a:off x="3317710" y="3822181"/>
              <a:ext cx="255855" cy="0"/>
            </a:xfrm>
            <a:prstGeom prst="straightConnector1">
              <a:avLst/>
            </a:prstGeom>
            <a:ln w="19050">
              <a:solidFill>
                <a:srgbClr val="FC2757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0" name="Straight Arrow Connector 1059">
              <a:extLst>
                <a:ext uri="{FF2B5EF4-FFF2-40B4-BE49-F238E27FC236}">
                  <a16:creationId xmlns:a16="http://schemas.microsoft.com/office/drawing/2014/main" id="{E6CD5B31-7615-CB4E-5D5F-6521E89B7238}"/>
                </a:ext>
              </a:extLst>
            </p:cNvPr>
            <p:cNvCxnSpPr>
              <a:cxnSpLocks/>
            </p:cNvCxnSpPr>
            <p:nvPr/>
          </p:nvCxnSpPr>
          <p:spPr>
            <a:xfrm>
              <a:off x="3792225" y="3821340"/>
              <a:ext cx="255855" cy="0"/>
            </a:xfrm>
            <a:prstGeom prst="straightConnector1">
              <a:avLst/>
            </a:prstGeom>
            <a:ln w="19050">
              <a:solidFill>
                <a:srgbClr val="FC2757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62" name="Left Brace 1061">
            <a:extLst>
              <a:ext uri="{FF2B5EF4-FFF2-40B4-BE49-F238E27FC236}">
                <a16:creationId xmlns:a16="http://schemas.microsoft.com/office/drawing/2014/main" id="{F1EC43BD-AAB3-5CD5-8851-D9DB724FD340}"/>
              </a:ext>
            </a:extLst>
          </p:cNvPr>
          <p:cNvSpPr/>
          <p:nvPr/>
        </p:nvSpPr>
        <p:spPr>
          <a:xfrm>
            <a:off x="2608268" y="3604263"/>
            <a:ext cx="373411" cy="1385347"/>
          </a:xfrm>
          <a:prstGeom prst="leftBrace">
            <a:avLst>
              <a:gd name="adj1" fmla="val 63840"/>
              <a:gd name="adj2" fmla="val 50000"/>
            </a:avLst>
          </a:prstGeom>
          <a:ln w="19050">
            <a:solidFill>
              <a:srgbClr val="FC2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2757"/>
              </a:solidFill>
            </a:endParaRPr>
          </a:p>
        </p:txBody>
      </p:sp>
      <p:sp>
        <p:nvSpPr>
          <p:cNvPr id="1066" name="TextBox 1065">
            <a:extLst>
              <a:ext uri="{FF2B5EF4-FFF2-40B4-BE49-F238E27FC236}">
                <a16:creationId xmlns:a16="http://schemas.microsoft.com/office/drawing/2014/main" id="{F0B5CA28-1DF2-2ED3-7CBC-25505292E280}"/>
              </a:ext>
            </a:extLst>
          </p:cNvPr>
          <p:cNvSpPr txBox="1"/>
          <p:nvPr/>
        </p:nvSpPr>
        <p:spPr>
          <a:xfrm rot="19838749">
            <a:off x="3213376" y="1745765"/>
            <a:ext cx="1694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Medical Record,</a:t>
            </a:r>
          </a:p>
          <a:p>
            <a:r>
              <a:rPr lang="en-US" dirty="0"/>
              <a:t>User Identity, …</a:t>
            </a:r>
          </a:p>
          <a:p>
            <a:endParaRPr lang="en-US" dirty="0"/>
          </a:p>
        </p:txBody>
      </p:sp>
      <p:sp>
        <p:nvSpPr>
          <p:cNvPr id="1072" name="Rectangle 1071">
            <a:extLst>
              <a:ext uri="{FF2B5EF4-FFF2-40B4-BE49-F238E27FC236}">
                <a16:creationId xmlns:a16="http://schemas.microsoft.com/office/drawing/2014/main" id="{58CA34A9-0CE4-928B-6CC7-76C4E938F36D}"/>
              </a:ext>
            </a:extLst>
          </p:cNvPr>
          <p:cNvSpPr/>
          <p:nvPr/>
        </p:nvSpPr>
        <p:spPr>
          <a:xfrm>
            <a:off x="6836055" y="4528701"/>
            <a:ext cx="299597" cy="469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Rectangle 1072">
            <a:extLst>
              <a:ext uri="{FF2B5EF4-FFF2-40B4-BE49-F238E27FC236}">
                <a16:creationId xmlns:a16="http://schemas.microsoft.com/office/drawing/2014/main" id="{697F9BC1-71A4-7514-DD82-32036A01203C}"/>
              </a:ext>
            </a:extLst>
          </p:cNvPr>
          <p:cNvSpPr/>
          <p:nvPr/>
        </p:nvSpPr>
        <p:spPr>
          <a:xfrm rot="21328680">
            <a:off x="6290753" y="4438765"/>
            <a:ext cx="299597" cy="469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>
            <a:extLst>
              <a:ext uri="{FF2B5EF4-FFF2-40B4-BE49-F238E27FC236}">
                <a16:creationId xmlns:a16="http://schemas.microsoft.com/office/drawing/2014/main" id="{32429116-911F-7318-89D8-9AC1A49714D4}"/>
              </a:ext>
            </a:extLst>
          </p:cNvPr>
          <p:cNvSpPr/>
          <p:nvPr/>
        </p:nvSpPr>
        <p:spPr>
          <a:xfrm rot="21328680">
            <a:off x="6322979" y="4744755"/>
            <a:ext cx="299597" cy="469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>
            <a:extLst>
              <a:ext uri="{FF2B5EF4-FFF2-40B4-BE49-F238E27FC236}">
                <a16:creationId xmlns:a16="http://schemas.microsoft.com/office/drawing/2014/main" id="{BB30C226-C25A-456A-A0D2-C851EE17942C}"/>
              </a:ext>
            </a:extLst>
          </p:cNvPr>
          <p:cNvSpPr/>
          <p:nvPr/>
        </p:nvSpPr>
        <p:spPr>
          <a:xfrm rot="19673161">
            <a:off x="6042432" y="3793724"/>
            <a:ext cx="344194" cy="656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>
            <a:extLst>
              <a:ext uri="{FF2B5EF4-FFF2-40B4-BE49-F238E27FC236}">
                <a16:creationId xmlns:a16="http://schemas.microsoft.com/office/drawing/2014/main" id="{C2C9614D-477F-6B33-4C3F-93B561BD83FB}"/>
              </a:ext>
            </a:extLst>
          </p:cNvPr>
          <p:cNvSpPr/>
          <p:nvPr/>
        </p:nvSpPr>
        <p:spPr>
          <a:xfrm rot="21391472">
            <a:off x="5996973" y="3700370"/>
            <a:ext cx="344194" cy="656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>
            <a:extLst>
              <a:ext uri="{FF2B5EF4-FFF2-40B4-BE49-F238E27FC236}">
                <a16:creationId xmlns:a16="http://schemas.microsoft.com/office/drawing/2014/main" id="{FA8C8821-8534-13AE-7E3E-E4B1542EEC57}"/>
              </a:ext>
            </a:extLst>
          </p:cNvPr>
          <p:cNvSpPr/>
          <p:nvPr/>
        </p:nvSpPr>
        <p:spPr>
          <a:xfrm rot="3330036">
            <a:off x="6014408" y="2997292"/>
            <a:ext cx="344194" cy="656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>
            <a:extLst>
              <a:ext uri="{FF2B5EF4-FFF2-40B4-BE49-F238E27FC236}">
                <a16:creationId xmlns:a16="http://schemas.microsoft.com/office/drawing/2014/main" id="{C120470C-EE60-4943-3AA3-AF386F3B4A6D}"/>
              </a:ext>
            </a:extLst>
          </p:cNvPr>
          <p:cNvSpPr/>
          <p:nvPr/>
        </p:nvSpPr>
        <p:spPr>
          <a:xfrm rot="2919818">
            <a:off x="6614925" y="3170701"/>
            <a:ext cx="117143" cy="656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>
            <a:extLst>
              <a:ext uri="{FF2B5EF4-FFF2-40B4-BE49-F238E27FC236}">
                <a16:creationId xmlns:a16="http://schemas.microsoft.com/office/drawing/2014/main" id="{F06AAC67-2333-5130-EC89-4C3B9398A420}"/>
              </a:ext>
            </a:extLst>
          </p:cNvPr>
          <p:cNvSpPr/>
          <p:nvPr/>
        </p:nvSpPr>
        <p:spPr>
          <a:xfrm rot="2919818">
            <a:off x="7001957" y="3210266"/>
            <a:ext cx="136984" cy="656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>
            <a:extLst>
              <a:ext uri="{FF2B5EF4-FFF2-40B4-BE49-F238E27FC236}">
                <a16:creationId xmlns:a16="http://schemas.microsoft.com/office/drawing/2014/main" id="{851DC35E-3E0E-1B7F-C6E8-67BF3837861E}"/>
              </a:ext>
            </a:extLst>
          </p:cNvPr>
          <p:cNvSpPr/>
          <p:nvPr/>
        </p:nvSpPr>
        <p:spPr>
          <a:xfrm rot="3211428">
            <a:off x="7369386" y="3471242"/>
            <a:ext cx="136984" cy="656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>
            <a:extLst>
              <a:ext uri="{FF2B5EF4-FFF2-40B4-BE49-F238E27FC236}">
                <a16:creationId xmlns:a16="http://schemas.microsoft.com/office/drawing/2014/main" id="{1A5619F8-B4A1-CF9C-CC96-5BD933892079}"/>
              </a:ext>
            </a:extLst>
          </p:cNvPr>
          <p:cNvSpPr/>
          <p:nvPr/>
        </p:nvSpPr>
        <p:spPr>
          <a:xfrm rot="2770858">
            <a:off x="6932969" y="4050760"/>
            <a:ext cx="66109" cy="196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>
            <a:extLst>
              <a:ext uri="{FF2B5EF4-FFF2-40B4-BE49-F238E27FC236}">
                <a16:creationId xmlns:a16="http://schemas.microsoft.com/office/drawing/2014/main" id="{142A8562-91D6-8983-69A7-8D1E016A8499}"/>
              </a:ext>
            </a:extLst>
          </p:cNvPr>
          <p:cNvSpPr/>
          <p:nvPr/>
        </p:nvSpPr>
        <p:spPr>
          <a:xfrm rot="555503">
            <a:off x="6987856" y="3924737"/>
            <a:ext cx="66109" cy="196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>
            <a:extLst>
              <a:ext uri="{FF2B5EF4-FFF2-40B4-BE49-F238E27FC236}">
                <a16:creationId xmlns:a16="http://schemas.microsoft.com/office/drawing/2014/main" id="{0B1577E9-D145-3D3F-8BE1-657C2BE1D642}"/>
              </a:ext>
            </a:extLst>
          </p:cNvPr>
          <p:cNvSpPr/>
          <p:nvPr/>
        </p:nvSpPr>
        <p:spPr>
          <a:xfrm rot="555503">
            <a:off x="7132252" y="3931466"/>
            <a:ext cx="66109" cy="196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>
            <a:extLst>
              <a:ext uri="{FF2B5EF4-FFF2-40B4-BE49-F238E27FC236}">
                <a16:creationId xmlns:a16="http://schemas.microsoft.com/office/drawing/2014/main" id="{019B39B9-53F3-58D9-BA59-E53457D77957}"/>
              </a:ext>
            </a:extLst>
          </p:cNvPr>
          <p:cNvSpPr/>
          <p:nvPr/>
        </p:nvSpPr>
        <p:spPr>
          <a:xfrm rot="19920660">
            <a:off x="6507687" y="4043401"/>
            <a:ext cx="45719" cy="196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Rectangle 2047">
            <a:extLst>
              <a:ext uri="{FF2B5EF4-FFF2-40B4-BE49-F238E27FC236}">
                <a16:creationId xmlns:a16="http://schemas.microsoft.com/office/drawing/2014/main" id="{701E0B48-099D-AC43-347E-67E64C57EBC0}"/>
              </a:ext>
            </a:extLst>
          </p:cNvPr>
          <p:cNvSpPr/>
          <p:nvPr/>
        </p:nvSpPr>
        <p:spPr>
          <a:xfrm rot="964579">
            <a:off x="6577638" y="3972434"/>
            <a:ext cx="45719" cy="8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Rectangle 2048">
            <a:extLst>
              <a:ext uri="{FF2B5EF4-FFF2-40B4-BE49-F238E27FC236}">
                <a16:creationId xmlns:a16="http://schemas.microsoft.com/office/drawing/2014/main" id="{B4452C40-1716-57E1-A09B-3842D5B003F7}"/>
              </a:ext>
            </a:extLst>
          </p:cNvPr>
          <p:cNvSpPr/>
          <p:nvPr/>
        </p:nvSpPr>
        <p:spPr>
          <a:xfrm rot="3241638">
            <a:off x="6626450" y="3881134"/>
            <a:ext cx="45719" cy="8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9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447</Words>
  <Application>Microsoft Office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Mehrnoosh Raoufi</dc:creator>
  <cp:lastModifiedBy>Mehrnoosh Raoufi</cp:lastModifiedBy>
  <cp:revision>101</cp:revision>
  <dcterms:created xsi:type="dcterms:W3CDTF">2023-03-27T20:43:59Z</dcterms:created>
  <dcterms:modified xsi:type="dcterms:W3CDTF">2023-04-03T07:41:14Z</dcterms:modified>
</cp:coreProperties>
</file>