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61" r:id="rId3"/>
    <p:sldId id="262" r:id="rId4"/>
    <p:sldId id="263" r:id="rId5"/>
    <p:sldId id="264" r:id="rId6"/>
    <p:sldId id="265" r:id="rId7"/>
    <p:sldId id="258" r:id="rId8"/>
    <p:sldId id="257" r:id="rId9"/>
    <p:sldId id="259" r:id="rId10"/>
    <p:sldId id="26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035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54" d="100"/>
          <a:sy n="154" d="100"/>
        </p:scale>
        <p:origin x="53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2A7F59-5CD8-4891-BA1D-1E542E716102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EE0DB-82B3-4441-B1FE-7D7BF991E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736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4D651-AEFC-4CA1-B381-1BC0F2D675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65C970-86D2-42CB-8FFC-8E8EEEA961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3FAAD1-7198-4D7A-A75A-B435418EE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63783-C504-404A-B67E-D2558FA37BC5}" type="datetime1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59682E-CACF-4DA8-9A02-0ACB4B6FA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B258DA-A063-432D-B2C9-D2516E37F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DB124-1EDD-4D57-8D65-49B1F53E6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977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46D50-AF9B-417B-9355-25E73BDAC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45D184-259E-4309-AF2C-ED24FF81D0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2506CC-A9D3-43E0-93E7-AEE7BC416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65C40-FD7B-41C2-A76E-135180BF7361}" type="datetime1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A425D9-6BBB-461E-9022-43E5040B2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41E554-5AB8-4EC3-83A9-C04B2CCFA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DB124-1EDD-4D57-8D65-49B1F53E6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50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64D8D0-EF35-49F3-BDF3-20ADD7F1FE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AC235C-0454-4D31-BCEB-C09015D2F4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75E5B1-2462-4A7D-B04B-070EB22E4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6BF3D-132F-41C8-A0C3-399AEC9E432C}" type="datetime1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47BC51-4222-4C90-B1F3-F6ABFBAF2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95CA72-11B6-4D8D-962C-B85714EF9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DB124-1EDD-4D57-8D65-49B1F53E6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335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2BE35-7D98-4F3F-A4D7-EE8026D5D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D9C225-26D3-402A-A6BE-776F22E4B0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81EB7-67C6-4990-AEDA-EA4A5D603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30D0-E150-4CDE-8FE5-0D993CAC4FF3}" type="datetime1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D3573C-8446-4F58-BCE9-FA67DF818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D1014E-D501-4F92-9BB9-75FC010C1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DB124-1EDD-4D57-8D65-49B1F53E6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099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A8D9F-B340-4856-952C-291D73ADB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9ACBC1-F0E5-4F1C-8504-4AD9A6F47C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2F5020-2728-434E-8A51-BF8EDE164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8428F-9FE7-49FA-B644-06779428810F}" type="datetime1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1179B5-AAE4-43DE-B1AC-D1EEADAA5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0070FC-6E81-4CB7-A9B2-A97BF3C9B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DB124-1EDD-4D57-8D65-49B1F53E6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088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4FCF3-EBCF-42E3-BB79-95B14D98D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509DC2-3ABA-4D54-9B30-DB5D17D565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562748-5DFD-402E-81F2-F7FCF84EAC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1F8A36-5D74-4557-B4E3-7B1224534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D8BFE-1EC6-4A42-A00A-59B75D519D0E}" type="datetime1">
              <a:rPr lang="en-US" smtClean="0"/>
              <a:t>4/2/2021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81A2FD-2A32-4F06-BD6B-470BAA3F4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3C6B39-2AD6-4F3B-8535-34604BA9B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DB124-1EDD-4D57-8D65-49B1F53E6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529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381CC-1454-4943-B0CB-2B4580174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12E67D-F6B6-4BB6-BEEF-5989F3EF8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51EDD5-099F-4D3C-823B-E148A3EB30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1B7909-97EC-4538-A358-069C76106A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EA4A0D-51CA-4FC8-95FC-660893355A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210035-2019-4F7C-8B5F-DD3C82918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FBCB2-1728-4BEE-A6C5-440FD29AFA5C}" type="datetime1">
              <a:rPr lang="en-US" smtClean="0"/>
              <a:t>4/2/2021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2D2D4B-1C8A-4FCF-A264-835A270DF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F37121-DE2F-4903-A7AB-A8D482091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DB124-1EDD-4D57-8D65-49B1F53E6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599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063BC-7BEF-4D9E-94C3-0F9496FA3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D3C6E6-F035-4F13-897C-7DAFE2964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ACF50-4688-4B0D-B2C9-AAD59CB272F2}" type="datetime1">
              <a:rPr lang="en-US" smtClean="0"/>
              <a:t>4/2/2021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190A36-74BE-4381-AD50-DC34DA1B2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E57CA0-ECA1-4B56-9437-3AF1F2FDA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DB124-1EDD-4D57-8D65-49B1F53E6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053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C9C1EF-5347-4947-A1DB-731686673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2E927-BA1B-437C-B3C5-3B7061F82086}" type="datetime1">
              <a:rPr lang="en-US" smtClean="0"/>
              <a:t>4/2/2021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E9FA9E-2E47-4F67-B680-5EB4CBE78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2C73C1-BABC-47A9-9B94-DDC724A4E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DB124-1EDD-4D57-8D65-49B1F53E6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171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4F4E5-9E7D-4CDF-9D8F-638ED632B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7CD5AA-97B0-4E86-95B4-DEF3B4F9F6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BDEEA2-DBD0-423D-A9DD-8444646393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755E16-1DCF-4217-A964-3C54392A9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78ECB-1770-45BE-BBA3-1EA47E57E2BE}" type="datetime1">
              <a:rPr lang="en-US" smtClean="0"/>
              <a:t>4/2/2021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D5E78D-3AD9-47EE-BAF3-A184806D7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F228E6-F316-490D-A4FD-E05A9CE9B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DB124-1EDD-4D57-8D65-49B1F53E6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57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DB7D2-B37A-406B-B436-76085D778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C11BC8-A094-42CE-898A-4F4999E422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B75414-DAC2-40FB-A9FD-86C887D128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E5A7F8-BB2B-453F-82DD-79118CC84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7C3C9-9A4D-4FF4-B6EF-8D4EE485D301}" type="datetime1">
              <a:rPr lang="en-US" smtClean="0"/>
              <a:t>4/2/2021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D1A6C2-DED0-4FB9-ACE8-2A266BCC0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D251F3-C67B-4F24-8F6A-BDCCEC49E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DB124-1EDD-4D57-8D65-49B1F53E6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413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F4051E-62EC-42EB-A8DB-07556DF3B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8F97C5-B145-4FD6-B4D0-756F13A6EA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76180E-0DC0-4BEC-B8DA-4BBCFEB32E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F9167-B79B-4C94-B209-244A60600F31}" type="datetime1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95EF65-51F4-4FAB-B272-F64324B847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CB5092-CE54-4341-A899-0C2B7437FB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DB124-1EDD-4D57-8D65-49B1F53E6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014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13" Type="http://schemas.openxmlformats.org/officeDocument/2006/relationships/image" Target="../media/image17.emf"/><Relationship Id="rId3" Type="http://schemas.openxmlformats.org/officeDocument/2006/relationships/image" Target="../media/image8.emf"/><Relationship Id="rId7" Type="http://schemas.openxmlformats.org/officeDocument/2006/relationships/image" Target="../media/image11.emf"/><Relationship Id="rId12" Type="http://schemas.openxmlformats.org/officeDocument/2006/relationships/image" Target="../media/image16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emf"/><Relationship Id="rId11" Type="http://schemas.openxmlformats.org/officeDocument/2006/relationships/image" Target="../media/image15.emf"/><Relationship Id="rId5" Type="http://schemas.openxmlformats.org/officeDocument/2006/relationships/image" Target="../media/image9.emf"/><Relationship Id="rId10" Type="http://schemas.openxmlformats.org/officeDocument/2006/relationships/image" Target="../media/image14.emf"/><Relationship Id="rId4" Type="http://schemas.openxmlformats.org/officeDocument/2006/relationships/image" Target="../media/image6.emf"/><Relationship Id="rId9" Type="http://schemas.openxmlformats.org/officeDocument/2006/relationships/image" Target="../media/image1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24F19-0FB6-4BDC-BA89-F53944ADFA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</a:t>
            </a:r>
            <a:r>
              <a:rPr lang="en-US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ORAM</a:t>
            </a:r>
            <a:r>
              <a:rPr lang="en-US" dirty="0"/>
              <a:t>: Low Response Latency Optimized ORAM for Hybrid Memory Systems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56EC2D-4FC0-4E15-9C03-BEDC29FB92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Wenpeng</a:t>
            </a:r>
            <a:r>
              <a:rPr lang="en-US" sz="2000" dirty="0"/>
              <a:t> He, Fang Wang, Dan Feng </a:t>
            </a:r>
          </a:p>
          <a:p>
            <a:r>
              <a:rPr lang="en-US" sz="2000" dirty="0"/>
              <a:t>School of Computer Science and Technology, Wuhan National Laboratory for Optoelectronics Huazhong University of Science and Technology</a:t>
            </a:r>
          </a:p>
          <a:p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ICCD 2020</a:t>
            </a:r>
          </a:p>
        </p:txBody>
      </p:sp>
    </p:spTree>
    <p:extLst>
      <p:ext uri="{BB962C8B-B14F-4D97-AF65-F5344CB8AC3E}">
        <p14:creationId xmlns:p14="http://schemas.microsoft.com/office/powerpoint/2010/main" val="24354193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3BEBB-E662-4189-B137-61D38A5C3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Results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189B2B-D86E-4B39-A96A-4D022C4B60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B18E82-7C33-41B6-9A71-E5888FE29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DB124-1EDD-4D57-8D65-49B1F53E6760}" type="slidenum">
              <a:rPr lang="en-US" smtClean="0"/>
              <a:t>10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1AD893D-A877-4BD0-A355-F8FBAECA4D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721" y="1456603"/>
            <a:ext cx="8528179" cy="463450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C62927E-B071-4C33-A5B6-BCFC3388246E}"/>
              </a:ext>
            </a:extLst>
          </p:cNvPr>
          <p:cNvSpPr txBox="1"/>
          <p:nvPr/>
        </p:nvSpPr>
        <p:spPr>
          <a:xfrm>
            <a:off x="9085685" y="1899914"/>
            <a:ext cx="29111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Response Latency Reduction</a:t>
            </a:r>
          </a:p>
          <a:p>
            <a:pPr algn="ctr"/>
            <a:r>
              <a:rPr lang="en-US" dirty="0">
                <a:solidFill>
                  <a:srgbClr val="00B050"/>
                </a:solidFill>
              </a:rPr>
              <a:t>LFUP  4% </a:t>
            </a:r>
          </a:p>
          <a:p>
            <a:pPr algn="ctr"/>
            <a:r>
              <a:rPr lang="en-US" dirty="0">
                <a:solidFill>
                  <a:srgbClr val="00B050"/>
                </a:solidFill>
              </a:rPr>
              <a:t>Mask  16% </a:t>
            </a:r>
          </a:p>
          <a:p>
            <a:pPr algn="ctr"/>
            <a:r>
              <a:rPr lang="en-US" dirty="0">
                <a:solidFill>
                  <a:srgbClr val="00B050"/>
                </a:solidFill>
              </a:rPr>
              <a:t>Mix  44%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5EBEBE-8337-45E1-B6DF-12B5F41F1525}"/>
              </a:ext>
            </a:extLst>
          </p:cNvPr>
          <p:cNvSpPr txBox="1"/>
          <p:nvPr/>
        </p:nvSpPr>
        <p:spPr>
          <a:xfrm>
            <a:off x="9192983" y="3591556"/>
            <a:ext cx="28038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Overall Exe time Reduction</a:t>
            </a:r>
          </a:p>
          <a:p>
            <a:pPr algn="ctr"/>
            <a:r>
              <a:rPr lang="en-US" dirty="0">
                <a:solidFill>
                  <a:srgbClr val="00B050"/>
                </a:solidFill>
              </a:rPr>
              <a:t>LFUP  2% </a:t>
            </a:r>
          </a:p>
          <a:p>
            <a:pPr algn="ctr"/>
            <a:r>
              <a:rPr lang="en-US" dirty="0">
                <a:solidFill>
                  <a:srgbClr val="00B050"/>
                </a:solidFill>
              </a:rPr>
              <a:t>Mask  7% </a:t>
            </a:r>
          </a:p>
          <a:p>
            <a:pPr algn="ctr"/>
            <a:r>
              <a:rPr lang="en-US" dirty="0">
                <a:solidFill>
                  <a:srgbClr val="00B050"/>
                </a:solidFill>
              </a:rPr>
              <a:t>Mix  18%</a:t>
            </a:r>
          </a:p>
        </p:txBody>
      </p:sp>
    </p:spTree>
    <p:extLst>
      <p:ext uri="{BB962C8B-B14F-4D97-AF65-F5344CB8AC3E}">
        <p14:creationId xmlns:p14="http://schemas.microsoft.com/office/powerpoint/2010/main" val="581931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2EBB3-E014-4BDF-82C7-97725E6C8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C7C09-0EF3-400B-B6DD-034F39EC1A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6EF227-B668-4ECC-935B-7448E8E35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DB124-1EDD-4D57-8D65-49B1F53E6760}" type="slidenum">
              <a:rPr lang="en-US" smtClean="0"/>
              <a:t>2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E30F165-2D09-4B73-8D4A-422DC7014633}"/>
              </a:ext>
            </a:extLst>
          </p:cNvPr>
          <p:cNvSpPr txBox="1">
            <a:spLocks/>
          </p:cNvSpPr>
          <p:nvPr/>
        </p:nvSpPr>
        <p:spPr>
          <a:xfrm>
            <a:off x="838199" y="365126"/>
            <a:ext cx="7374776" cy="6552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/>
              <a:t>Secure Memory</a:t>
            </a:r>
            <a:r>
              <a:rPr lang="en-US" sz="3600" baseline="3000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en-US" b="1"/>
              <a:t> </a:t>
            </a:r>
            <a:endParaRPr lang="en-US" b="1" dirty="0"/>
          </a:p>
        </p:txBody>
      </p:sp>
      <p:pic>
        <p:nvPicPr>
          <p:cNvPr id="6" name="图片 50">
            <a:extLst>
              <a:ext uri="{FF2B5EF4-FFF2-40B4-BE49-F238E27FC236}">
                <a16:creationId xmlns:a16="http://schemas.microsoft.com/office/drawing/2014/main" id="{C03D30B8-B3C9-42BE-8D61-1A23617A96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1462" y="3181373"/>
            <a:ext cx="975396" cy="855016"/>
          </a:xfrm>
          <a:prstGeom prst="rect">
            <a:avLst/>
          </a:prstGeom>
        </p:spPr>
      </p:pic>
      <p:grpSp>
        <p:nvGrpSpPr>
          <p:cNvPr id="7" name="组 60">
            <a:extLst>
              <a:ext uri="{FF2B5EF4-FFF2-40B4-BE49-F238E27FC236}">
                <a16:creationId xmlns:a16="http://schemas.microsoft.com/office/drawing/2014/main" id="{A3D0BAC9-91FA-4A6D-9179-D332500AC4FD}"/>
              </a:ext>
            </a:extLst>
          </p:cNvPr>
          <p:cNvGrpSpPr/>
          <p:nvPr/>
        </p:nvGrpSpPr>
        <p:grpSpPr>
          <a:xfrm>
            <a:off x="4064130" y="4104712"/>
            <a:ext cx="4832397" cy="820013"/>
            <a:chOff x="4634266" y="3405770"/>
            <a:chExt cx="4832397" cy="820013"/>
          </a:xfrm>
        </p:grpSpPr>
        <p:pic>
          <p:nvPicPr>
            <p:cNvPr id="8" name="图片 7">
              <a:extLst>
                <a:ext uri="{FF2B5EF4-FFF2-40B4-BE49-F238E27FC236}">
                  <a16:creationId xmlns:a16="http://schemas.microsoft.com/office/drawing/2014/main" id="{6E7627EB-8685-4F53-8250-B0CAAE9BCD5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34266" y="3405770"/>
              <a:ext cx="820013" cy="820013"/>
            </a:xfrm>
            <a:prstGeom prst="rect">
              <a:avLst/>
            </a:prstGeom>
          </p:spPr>
        </p:pic>
        <p:pic>
          <p:nvPicPr>
            <p:cNvPr id="9" name="图片 47">
              <a:extLst>
                <a:ext uri="{FF2B5EF4-FFF2-40B4-BE49-F238E27FC236}">
                  <a16:creationId xmlns:a16="http://schemas.microsoft.com/office/drawing/2014/main" id="{1AE39ADC-0F4C-4022-BA23-A3D52601F6E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899546" y="3586742"/>
              <a:ext cx="1567117" cy="505245"/>
            </a:xfrm>
            <a:prstGeom prst="rect">
              <a:avLst/>
            </a:prstGeom>
          </p:spPr>
        </p:pic>
      </p:grpSp>
      <p:pic>
        <p:nvPicPr>
          <p:cNvPr id="10" name="图片 31">
            <a:extLst>
              <a:ext uri="{FF2B5EF4-FFF2-40B4-BE49-F238E27FC236}">
                <a16:creationId xmlns:a16="http://schemas.microsoft.com/office/drawing/2014/main" id="{C301A291-9CE0-4621-87A1-6088B80CE3C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25513" y="1836116"/>
            <a:ext cx="687913" cy="910666"/>
          </a:xfrm>
          <a:prstGeom prst="rect">
            <a:avLst/>
          </a:prstGeom>
        </p:spPr>
      </p:pic>
      <p:pic>
        <p:nvPicPr>
          <p:cNvPr id="11" name="图片 30">
            <a:extLst>
              <a:ext uri="{FF2B5EF4-FFF2-40B4-BE49-F238E27FC236}">
                <a16:creationId xmlns:a16="http://schemas.microsoft.com/office/drawing/2014/main" id="{E2B135EE-6071-4F8E-970F-840338893E5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90515" y="1835127"/>
            <a:ext cx="687913" cy="910666"/>
          </a:xfrm>
          <a:prstGeom prst="rect">
            <a:avLst/>
          </a:prstGeom>
        </p:spPr>
      </p:pic>
      <p:pic>
        <p:nvPicPr>
          <p:cNvPr id="12" name="图片 9">
            <a:extLst>
              <a:ext uri="{FF2B5EF4-FFF2-40B4-BE49-F238E27FC236}">
                <a16:creationId xmlns:a16="http://schemas.microsoft.com/office/drawing/2014/main" id="{FFBEBAF0-8E3D-48CD-B4C9-319B1AF30D5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71957" y="1835127"/>
            <a:ext cx="687913" cy="910666"/>
          </a:xfrm>
          <a:prstGeom prst="rect">
            <a:avLst/>
          </a:prstGeom>
        </p:spPr>
      </p:pic>
      <p:sp>
        <p:nvSpPr>
          <p:cNvPr id="13" name="椭圆 15">
            <a:extLst>
              <a:ext uri="{FF2B5EF4-FFF2-40B4-BE49-F238E27FC236}">
                <a16:creationId xmlns:a16="http://schemas.microsoft.com/office/drawing/2014/main" id="{4F479DF9-D5F2-44DF-8A7D-F60D970BDFF3}"/>
              </a:ext>
            </a:extLst>
          </p:cNvPr>
          <p:cNvSpPr/>
          <p:nvPr/>
        </p:nvSpPr>
        <p:spPr bwMode="auto">
          <a:xfrm>
            <a:off x="8625513" y="1729613"/>
            <a:ext cx="687913" cy="1016181"/>
          </a:xfrm>
          <a:prstGeom prst="ellipse">
            <a:avLst/>
          </a:prstGeom>
          <a:noFill/>
          <a:ln w="571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zh-CN" altLang="en-US" sz="1400">
              <a:latin typeface="Times New Roman" charset="0"/>
            </a:endParaRPr>
          </a:p>
        </p:txBody>
      </p:sp>
      <p:cxnSp>
        <p:nvCxnSpPr>
          <p:cNvPr id="14" name="直线连接符 17">
            <a:extLst>
              <a:ext uri="{FF2B5EF4-FFF2-40B4-BE49-F238E27FC236}">
                <a16:creationId xmlns:a16="http://schemas.microsoft.com/office/drawing/2014/main" id="{66FD5F69-7120-491B-964A-1D83CADE197E}"/>
              </a:ext>
            </a:extLst>
          </p:cNvPr>
          <p:cNvCxnSpPr>
            <a:stCxn id="13" idx="4"/>
            <a:endCxn id="16" idx="5"/>
          </p:cNvCxnSpPr>
          <p:nvPr/>
        </p:nvCxnSpPr>
        <p:spPr bwMode="auto">
          <a:xfrm flipH="1">
            <a:off x="8281827" y="2745793"/>
            <a:ext cx="687643" cy="1347674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直线连接符 20">
            <a:extLst>
              <a:ext uri="{FF2B5EF4-FFF2-40B4-BE49-F238E27FC236}">
                <a16:creationId xmlns:a16="http://schemas.microsoft.com/office/drawing/2014/main" id="{00DA5642-EF7A-462F-8B9F-FAEEA335ACDF}"/>
              </a:ext>
            </a:extLst>
          </p:cNvPr>
          <p:cNvCxnSpPr>
            <a:stCxn id="13" idx="4"/>
            <a:endCxn id="16" idx="6"/>
          </p:cNvCxnSpPr>
          <p:nvPr/>
        </p:nvCxnSpPr>
        <p:spPr bwMode="auto">
          <a:xfrm flipH="1">
            <a:off x="6379513" y="2745793"/>
            <a:ext cx="2589957" cy="1173186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椭圆 42">
            <a:extLst>
              <a:ext uri="{FF2B5EF4-FFF2-40B4-BE49-F238E27FC236}">
                <a16:creationId xmlns:a16="http://schemas.microsoft.com/office/drawing/2014/main" id="{07323929-12B9-48BA-815D-CBA152EA355C}"/>
              </a:ext>
            </a:extLst>
          </p:cNvPr>
          <p:cNvSpPr/>
          <p:nvPr/>
        </p:nvSpPr>
        <p:spPr bwMode="auto">
          <a:xfrm rot="16200000">
            <a:off x="5783772" y="1824440"/>
            <a:ext cx="1191478" cy="5380559"/>
          </a:xfrm>
          <a:prstGeom prst="ellipse">
            <a:avLst/>
          </a:prstGeom>
          <a:noFill/>
          <a:ln w="571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zh-CN" altLang="en-US" sz="1400">
              <a:latin typeface="Times New Roman" charset="0"/>
            </a:endParaRPr>
          </a:p>
        </p:txBody>
      </p:sp>
      <p:sp>
        <p:nvSpPr>
          <p:cNvPr id="17" name="矩形 61">
            <a:extLst>
              <a:ext uri="{FF2B5EF4-FFF2-40B4-BE49-F238E27FC236}">
                <a16:creationId xmlns:a16="http://schemas.microsoft.com/office/drawing/2014/main" id="{DD3AEF7D-819B-4D3B-9073-0854D1CAF1C7}"/>
              </a:ext>
            </a:extLst>
          </p:cNvPr>
          <p:cNvSpPr/>
          <p:nvPr/>
        </p:nvSpPr>
        <p:spPr>
          <a:xfrm>
            <a:off x="2241410" y="4175166"/>
            <a:ext cx="14629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en-US" altLang="zh-CN" sz="2400" b="1" dirty="0">
                <a:solidFill>
                  <a:srgbClr val="7030A0"/>
                </a:solidFill>
              </a:rPr>
              <a:t>Trusted</a:t>
            </a:r>
            <a:endParaRPr lang="zh-CN" altLang="en-US" sz="2400" dirty="0">
              <a:solidFill>
                <a:srgbClr val="7030A0"/>
              </a:solidFill>
            </a:endParaRPr>
          </a:p>
        </p:txBody>
      </p:sp>
      <p:sp>
        <p:nvSpPr>
          <p:cNvPr id="18" name="文本框 66">
            <a:extLst>
              <a:ext uri="{FF2B5EF4-FFF2-40B4-BE49-F238E27FC236}">
                <a16:creationId xmlns:a16="http://schemas.microsoft.com/office/drawing/2014/main" id="{8499A56E-FC9C-491D-BD38-08C69A1F02E5}"/>
              </a:ext>
            </a:extLst>
          </p:cNvPr>
          <p:cNvSpPr txBox="1"/>
          <p:nvPr/>
        </p:nvSpPr>
        <p:spPr>
          <a:xfrm>
            <a:off x="3312881" y="1681887"/>
            <a:ext cx="896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b="1" dirty="0"/>
              <a:t>User</a:t>
            </a:r>
            <a:endParaRPr kumimoji="1" lang="zh-CN" altLang="en-US" b="1" dirty="0"/>
          </a:p>
        </p:txBody>
      </p:sp>
      <p:sp>
        <p:nvSpPr>
          <p:cNvPr id="19" name="文本框 67">
            <a:extLst>
              <a:ext uri="{FF2B5EF4-FFF2-40B4-BE49-F238E27FC236}">
                <a16:creationId xmlns:a16="http://schemas.microsoft.com/office/drawing/2014/main" id="{25BCD730-B43C-45DE-AC14-BDEC26C17472}"/>
              </a:ext>
            </a:extLst>
          </p:cNvPr>
          <p:cNvSpPr txBox="1"/>
          <p:nvPr/>
        </p:nvSpPr>
        <p:spPr>
          <a:xfrm>
            <a:off x="6815973" y="2931449"/>
            <a:ext cx="1111967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en-US" altLang="zh-CN" sz="1600" b="1" dirty="0"/>
              <a:t>Adversary</a:t>
            </a:r>
            <a:endParaRPr kumimoji="1" lang="zh-CN" altLang="en-US" sz="1600" b="1" dirty="0"/>
          </a:p>
        </p:txBody>
      </p:sp>
      <p:sp>
        <p:nvSpPr>
          <p:cNvPr id="20" name="左右箭头 1">
            <a:extLst>
              <a:ext uri="{FF2B5EF4-FFF2-40B4-BE49-F238E27FC236}">
                <a16:creationId xmlns:a16="http://schemas.microsoft.com/office/drawing/2014/main" id="{4E284E6E-78B1-492A-9888-50CB7655C552}"/>
              </a:ext>
            </a:extLst>
          </p:cNvPr>
          <p:cNvSpPr/>
          <p:nvPr/>
        </p:nvSpPr>
        <p:spPr bwMode="auto">
          <a:xfrm>
            <a:off x="5151013" y="4167731"/>
            <a:ext cx="2088371" cy="623198"/>
          </a:xfrm>
          <a:prstGeom prst="leftRightArrow">
            <a:avLst/>
          </a:prstGeom>
          <a:solidFill>
            <a:srgbClr val="0000FF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b="1" dirty="0">
                <a:solidFill>
                  <a:schemeClr val="bg1"/>
                </a:solidFill>
                <a:latin typeface="Times New Roman" charset="0"/>
              </a:rPr>
              <a:t>Memory</a:t>
            </a:r>
            <a:r>
              <a:rPr lang="zh-CN" altLang="en-US" b="1" dirty="0">
                <a:solidFill>
                  <a:schemeClr val="bg1"/>
                </a:solidFill>
                <a:latin typeface="Times New Roman" charset="0"/>
              </a:rPr>
              <a:t> </a:t>
            </a:r>
            <a:r>
              <a:rPr lang="en-US" altLang="zh-CN" b="1" dirty="0">
                <a:solidFill>
                  <a:schemeClr val="bg1"/>
                </a:solidFill>
                <a:latin typeface="Times New Roman" charset="0"/>
              </a:rPr>
              <a:t>Bus</a:t>
            </a:r>
            <a:endParaRPr lang="zh-CN" altLang="en-US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1" name="文本框 24">
            <a:extLst>
              <a:ext uri="{FF2B5EF4-FFF2-40B4-BE49-F238E27FC236}">
                <a16:creationId xmlns:a16="http://schemas.microsoft.com/office/drawing/2014/main" id="{6C6A23B4-2207-424C-A902-A2D03A55F9EA}"/>
              </a:ext>
            </a:extLst>
          </p:cNvPr>
          <p:cNvSpPr txBox="1"/>
          <p:nvPr/>
        </p:nvSpPr>
        <p:spPr>
          <a:xfrm>
            <a:off x="7005069" y="3970092"/>
            <a:ext cx="75960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en-US" altLang="zh-CN" b="1" dirty="0">
                <a:solidFill>
                  <a:srgbClr val="FF0000"/>
                </a:solidFill>
              </a:rPr>
              <a:t>Snoop</a:t>
            </a:r>
            <a:endParaRPr kumimoji="1" lang="zh-CN" altLang="en-US" sz="1600" b="1" dirty="0">
              <a:solidFill>
                <a:srgbClr val="FF0000"/>
              </a:solidFill>
            </a:endParaRPr>
          </a:p>
        </p:txBody>
      </p:sp>
      <p:pic>
        <p:nvPicPr>
          <p:cNvPr id="22" name="图片 3">
            <a:extLst>
              <a:ext uri="{FF2B5EF4-FFF2-40B4-BE49-F238E27FC236}">
                <a16:creationId xmlns:a16="http://schemas.microsoft.com/office/drawing/2014/main" id="{4C04CAC7-3FDC-4116-AFE7-83AA92B1FF3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72905" y="2012386"/>
            <a:ext cx="1576477" cy="1243335"/>
          </a:xfrm>
          <a:prstGeom prst="rect">
            <a:avLst/>
          </a:prstGeom>
        </p:spPr>
      </p:pic>
      <p:sp>
        <p:nvSpPr>
          <p:cNvPr id="23" name="云形 5">
            <a:extLst>
              <a:ext uri="{FF2B5EF4-FFF2-40B4-BE49-F238E27FC236}">
                <a16:creationId xmlns:a16="http://schemas.microsoft.com/office/drawing/2014/main" id="{6B26B5FB-B361-469A-A8EF-929715EC5670}"/>
              </a:ext>
            </a:extLst>
          </p:cNvPr>
          <p:cNvSpPr/>
          <p:nvPr/>
        </p:nvSpPr>
        <p:spPr bwMode="auto">
          <a:xfrm>
            <a:off x="7216426" y="1642795"/>
            <a:ext cx="2275417" cy="1385346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zh-CN" altLang="en-US" sz="1400">
              <a:latin typeface="Times New Roman" charset="0"/>
            </a:endParaRPr>
          </a:p>
        </p:txBody>
      </p:sp>
      <p:sp>
        <p:nvSpPr>
          <p:cNvPr id="24" name="右箭头 6">
            <a:extLst>
              <a:ext uri="{FF2B5EF4-FFF2-40B4-BE49-F238E27FC236}">
                <a16:creationId xmlns:a16="http://schemas.microsoft.com/office/drawing/2014/main" id="{70BA8AF2-8AEB-4ADF-B0E7-59B48BED3F49}"/>
              </a:ext>
            </a:extLst>
          </p:cNvPr>
          <p:cNvSpPr/>
          <p:nvPr/>
        </p:nvSpPr>
        <p:spPr bwMode="auto">
          <a:xfrm>
            <a:off x="4696535" y="2055108"/>
            <a:ext cx="2321816" cy="367359"/>
          </a:xfrm>
          <a:prstGeom prst="rightArrow">
            <a:avLst/>
          </a:prstGeom>
          <a:solidFill>
            <a:srgbClr val="008000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zh-CN" altLang="en-US" sz="1400">
              <a:latin typeface="Times New Roman" charset="0"/>
            </a:endParaRPr>
          </a:p>
        </p:txBody>
      </p:sp>
      <p:sp>
        <p:nvSpPr>
          <p:cNvPr id="25" name="右箭头 26">
            <a:extLst>
              <a:ext uri="{FF2B5EF4-FFF2-40B4-BE49-F238E27FC236}">
                <a16:creationId xmlns:a16="http://schemas.microsoft.com/office/drawing/2014/main" id="{5850C2AD-0D42-4235-8EF7-FF3B4EA9DE07}"/>
              </a:ext>
            </a:extLst>
          </p:cNvPr>
          <p:cNvSpPr/>
          <p:nvPr/>
        </p:nvSpPr>
        <p:spPr bwMode="auto">
          <a:xfrm rot="10800000">
            <a:off x="4647661" y="2467718"/>
            <a:ext cx="2321816" cy="367359"/>
          </a:xfrm>
          <a:prstGeom prst="rightArrow">
            <a:avLst/>
          </a:prstGeom>
          <a:solidFill>
            <a:srgbClr val="008000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zh-CN" altLang="en-US" sz="1400">
              <a:latin typeface="Times New Roman" charset="0"/>
            </a:endParaRPr>
          </a:p>
        </p:txBody>
      </p:sp>
      <p:sp>
        <p:nvSpPr>
          <p:cNvPr id="26" name="矩形 8">
            <a:extLst>
              <a:ext uri="{FF2B5EF4-FFF2-40B4-BE49-F238E27FC236}">
                <a16:creationId xmlns:a16="http://schemas.microsoft.com/office/drawing/2014/main" id="{F122E40D-3C54-42FA-B0CF-E5EFD8E7FB8A}"/>
              </a:ext>
            </a:extLst>
          </p:cNvPr>
          <p:cNvSpPr/>
          <p:nvPr/>
        </p:nvSpPr>
        <p:spPr>
          <a:xfrm>
            <a:off x="4928952" y="1751924"/>
            <a:ext cx="16589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i="1" dirty="0"/>
              <a:t>Encrypted</a:t>
            </a:r>
            <a:r>
              <a:rPr lang="zh-CN" altLang="en-US" b="1" i="1" dirty="0"/>
              <a:t> </a:t>
            </a:r>
            <a:r>
              <a:rPr lang="en-US" altLang="zh-CN" b="1" i="1" dirty="0"/>
              <a:t>Data</a:t>
            </a:r>
            <a:endParaRPr lang="zh-CN" altLang="en-US" b="1" i="1" dirty="0"/>
          </a:p>
        </p:txBody>
      </p:sp>
      <p:sp>
        <p:nvSpPr>
          <p:cNvPr id="27" name="矩形 55">
            <a:extLst>
              <a:ext uri="{FF2B5EF4-FFF2-40B4-BE49-F238E27FC236}">
                <a16:creationId xmlns:a16="http://schemas.microsoft.com/office/drawing/2014/main" id="{22460792-C606-42E3-9425-5B258517D95E}"/>
              </a:ext>
            </a:extLst>
          </p:cNvPr>
          <p:cNvSpPr/>
          <p:nvPr/>
        </p:nvSpPr>
        <p:spPr>
          <a:xfrm>
            <a:off x="8925704" y="4340320"/>
            <a:ext cx="17765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en-US" altLang="zh-CN" sz="2400" b="1" dirty="0">
                <a:solidFill>
                  <a:srgbClr val="7030A0"/>
                </a:solidFill>
              </a:rPr>
              <a:t>Untrusted</a:t>
            </a:r>
            <a:endParaRPr lang="zh-CN" altLang="en-US" sz="2400" dirty="0">
              <a:solidFill>
                <a:srgbClr val="7030A0"/>
              </a:solidFill>
            </a:endParaRPr>
          </a:p>
        </p:txBody>
      </p:sp>
      <p:sp>
        <p:nvSpPr>
          <p:cNvPr id="28" name="矩形 39">
            <a:extLst>
              <a:ext uri="{FF2B5EF4-FFF2-40B4-BE49-F238E27FC236}">
                <a16:creationId xmlns:a16="http://schemas.microsoft.com/office/drawing/2014/main" id="{8FE0D35A-BE9C-4589-9DA5-508A4FAD8632}"/>
              </a:ext>
            </a:extLst>
          </p:cNvPr>
          <p:cNvSpPr/>
          <p:nvPr/>
        </p:nvSpPr>
        <p:spPr>
          <a:xfrm>
            <a:off x="5312921" y="4636831"/>
            <a:ext cx="17765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en-US" altLang="zh-CN" sz="2400" b="1" dirty="0">
                <a:solidFill>
                  <a:srgbClr val="7030A0"/>
                </a:solidFill>
              </a:rPr>
              <a:t>Untrusted</a:t>
            </a:r>
            <a:endParaRPr lang="zh-CN" altLang="en-US" sz="2400" dirty="0">
              <a:solidFill>
                <a:srgbClr val="7030A0"/>
              </a:solidFill>
            </a:endParaRPr>
          </a:p>
        </p:txBody>
      </p:sp>
      <p:sp>
        <p:nvSpPr>
          <p:cNvPr id="29" name="闪电形 16">
            <a:extLst>
              <a:ext uri="{FF2B5EF4-FFF2-40B4-BE49-F238E27FC236}">
                <a16:creationId xmlns:a16="http://schemas.microsoft.com/office/drawing/2014/main" id="{DD31C36B-E92D-4BA2-BC50-A825E8FE93D6}"/>
              </a:ext>
            </a:extLst>
          </p:cNvPr>
          <p:cNvSpPr/>
          <p:nvPr/>
        </p:nvSpPr>
        <p:spPr>
          <a:xfrm>
            <a:off x="7652895" y="3839300"/>
            <a:ext cx="567927" cy="490073"/>
          </a:xfrm>
          <a:prstGeom prst="lightningBol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50000"/>
              </a:spcBef>
            </a:pPr>
            <a:endParaRPr lang="en-US">
              <a:latin typeface="Times New Roman" charset="0"/>
              <a:ea typeface="ＭＳ Ｐゴシック" pitchFamily="34" charset="-128"/>
            </a:endParaRPr>
          </a:p>
        </p:txBody>
      </p:sp>
      <p:sp>
        <p:nvSpPr>
          <p:cNvPr id="30" name="闪电形 41">
            <a:extLst>
              <a:ext uri="{FF2B5EF4-FFF2-40B4-BE49-F238E27FC236}">
                <a16:creationId xmlns:a16="http://schemas.microsoft.com/office/drawing/2014/main" id="{E4FE9BAE-D89F-457A-9478-721BE0E7DEFA}"/>
              </a:ext>
            </a:extLst>
          </p:cNvPr>
          <p:cNvSpPr/>
          <p:nvPr/>
        </p:nvSpPr>
        <p:spPr>
          <a:xfrm flipH="1">
            <a:off x="6455501" y="3798026"/>
            <a:ext cx="720943" cy="490073"/>
          </a:xfrm>
          <a:prstGeom prst="lightningBol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50000"/>
              </a:spcBef>
            </a:pPr>
            <a:endParaRPr lang="en-US">
              <a:latin typeface="Times New Roman" charset="0"/>
              <a:ea typeface="ＭＳ Ｐゴシック" pitchFamily="34" charset="-128"/>
            </a:endParaRPr>
          </a:p>
        </p:txBody>
      </p:sp>
      <p:sp>
        <p:nvSpPr>
          <p:cNvPr id="31" name="文本框 66">
            <a:extLst>
              <a:ext uri="{FF2B5EF4-FFF2-40B4-BE49-F238E27FC236}">
                <a16:creationId xmlns:a16="http://schemas.microsoft.com/office/drawing/2014/main" id="{1A159621-098E-4747-8E91-E5504C235563}"/>
              </a:ext>
            </a:extLst>
          </p:cNvPr>
          <p:cNvSpPr txBox="1"/>
          <p:nvPr/>
        </p:nvSpPr>
        <p:spPr>
          <a:xfrm>
            <a:off x="7990515" y="1235634"/>
            <a:ext cx="896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b="1" dirty="0"/>
              <a:t>Cloud</a:t>
            </a:r>
            <a:endParaRPr kumimoji="1"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1086157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17" grpId="0"/>
      <p:bldP spid="19" grpId="0"/>
      <p:bldP spid="20" grpId="0" animBg="1"/>
      <p:bldP spid="21" grpId="0"/>
      <p:bldP spid="26" grpId="0"/>
      <p:bldP spid="27" grpId="0"/>
      <p:bldP spid="28" grpId="0"/>
      <p:bldP spid="29" grpId="0" animBg="1"/>
      <p:bldP spid="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0530B-1278-4179-A77C-36295AFFB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CF6E2E-CD92-4BD9-9A4C-82F329E2F8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32853A-D560-493C-9B12-9FED9E00E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DB124-1EDD-4D57-8D65-49B1F53E6760}" type="slidenum">
              <a:rPr lang="en-US" smtClean="0"/>
              <a:t>3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337F6AD-669E-4912-810D-582DEE6BA6EE}"/>
              </a:ext>
            </a:extLst>
          </p:cNvPr>
          <p:cNvSpPr txBox="1">
            <a:spLocks/>
          </p:cNvSpPr>
          <p:nvPr/>
        </p:nvSpPr>
        <p:spPr>
          <a:xfrm>
            <a:off x="838199" y="365126"/>
            <a:ext cx="7374776" cy="6552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Secure Memory</a:t>
            </a:r>
            <a:r>
              <a:rPr lang="en-US" sz="3600" baseline="30000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en-US" b="1" dirty="0"/>
              <a:t> </a:t>
            </a:r>
          </a:p>
        </p:txBody>
      </p:sp>
      <p:pic>
        <p:nvPicPr>
          <p:cNvPr id="6" name="图片 50">
            <a:extLst>
              <a:ext uri="{FF2B5EF4-FFF2-40B4-BE49-F238E27FC236}">
                <a16:creationId xmlns:a16="http://schemas.microsoft.com/office/drawing/2014/main" id="{F86C0F2C-159B-4EB6-B8FB-823A929DF4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1462" y="3181373"/>
            <a:ext cx="975396" cy="855016"/>
          </a:xfrm>
          <a:prstGeom prst="rect">
            <a:avLst/>
          </a:prstGeom>
        </p:spPr>
      </p:pic>
      <p:grpSp>
        <p:nvGrpSpPr>
          <p:cNvPr id="7" name="组 60">
            <a:extLst>
              <a:ext uri="{FF2B5EF4-FFF2-40B4-BE49-F238E27FC236}">
                <a16:creationId xmlns:a16="http://schemas.microsoft.com/office/drawing/2014/main" id="{F729B7B4-F161-42C1-81D6-405C086C84AE}"/>
              </a:ext>
            </a:extLst>
          </p:cNvPr>
          <p:cNvGrpSpPr/>
          <p:nvPr/>
        </p:nvGrpSpPr>
        <p:grpSpPr>
          <a:xfrm>
            <a:off x="4064130" y="4104712"/>
            <a:ext cx="4832397" cy="820013"/>
            <a:chOff x="4634266" y="3405770"/>
            <a:chExt cx="4832397" cy="820013"/>
          </a:xfrm>
        </p:grpSpPr>
        <p:pic>
          <p:nvPicPr>
            <p:cNvPr id="8" name="图片 7">
              <a:extLst>
                <a:ext uri="{FF2B5EF4-FFF2-40B4-BE49-F238E27FC236}">
                  <a16:creationId xmlns:a16="http://schemas.microsoft.com/office/drawing/2014/main" id="{DE49F231-E6A0-427F-90E0-67502B4378E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34266" y="3405770"/>
              <a:ext cx="820013" cy="820013"/>
            </a:xfrm>
            <a:prstGeom prst="rect">
              <a:avLst/>
            </a:prstGeom>
          </p:spPr>
        </p:pic>
        <p:pic>
          <p:nvPicPr>
            <p:cNvPr id="9" name="图片 47">
              <a:extLst>
                <a:ext uri="{FF2B5EF4-FFF2-40B4-BE49-F238E27FC236}">
                  <a16:creationId xmlns:a16="http://schemas.microsoft.com/office/drawing/2014/main" id="{1E6C7DDC-7DEE-4FBE-943D-FC545A87528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899546" y="3586742"/>
              <a:ext cx="1567117" cy="505245"/>
            </a:xfrm>
            <a:prstGeom prst="rect">
              <a:avLst/>
            </a:prstGeom>
          </p:spPr>
        </p:pic>
      </p:grpSp>
      <p:pic>
        <p:nvPicPr>
          <p:cNvPr id="10" name="图片 31">
            <a:extLst>
              <a:ext uri="{FF2B5EF4-FFF2-40B4-BE49-F238E27FC236}">
                <a16:creationId xmlns:a16="http://schemas.microsoft.com/office/drawing/2014/main" id="{E880D59B-DD9B-4D17-9B14-FD0A916698A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25513" y="1836116"/>
            <a:ext cx="687913" cy="910666"/>
          </a:xfrm>
          <a:prstGeom prst="rect">
            <a:avLst/>
          </a:prstGeom>
        </p:spPr>
      </p:pic>
      <p:pic>
        <p:nvPicPr>
          <p:cNvPr id="11" name="图片 30">
            <a:extLst>
              <a:ext uri="{FF2B5EF4-FFF2-40B4-BE49-F238E27FC236}">
                <a16:creationId xmlns:a16="http://schemas.microsoft.com/office/drawing/2014/main" id="{D811F8B7-D3AB-47F1-BECF-10DBFBA2A85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90515" y="1835127"/>
            <a:ext cx="687913" cy="910666"/>
          </a:xfrm>
          <a:prstGeom prst="rect">
            <a:avLst/>
          </a:prstGeom>
        </p:spPr>
      </p:pic>
      <p:pic>
        <p:nvPicPr>
          <p:cNvPr id="12" name="图片 9">
            <a:extLst>
              <a:ext uri="{FF2B5EF4-FFF2-40B4-BE49-F238E27FC236}">
                <a16:creationId xmlns:a16="http://schemas.microsoft.com/office/drawing/2014/main" id="{F1BBF37F-24CE-4D37-8164-00A56E7C534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71957" y="1835127"/>
            <a:ext cx="687913" cy="910666"/>
          </a:xfrm>
          <a:prstGeom prst="rect">
            <a:avLst/>
          </a:prstGeom>
        </p:spPr>
      </p:pic>
      <p:sp>
        <p:nvSpPr>
          <p:cNvPr id="13" name="椭圆 15">
            <a:extLst>
              <a:ext uri="{FF2B5EF4-FFF2-40B4-BE49-F238E27FC236}">
                <a16:creationId xmlns:a16="http://schemas.microsoft.com/office/drawing/2014/main" id="{E88CEDAC-A842-4032-B16C-B28B816EC2F8}"/>
              </a:ext>
            </a:extLst>
          </p:cNvPr>
          <p:cNvSpPr/>
          <p:nvPr/>
        </p:nvSpPr>
        <p:spPr bwMode="auto">
          <a:xfrm>
            <a:off x="8625513" y="1729613"/>
            <a:ext cx="687913" cy="1016181"/>
          </a:xfrm>
          <a:prstGeom prst="ellipse">
            <a:avLst/>
          </a:prstGeom>
          <a:noFill/>
          <a:ln w="571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zh-CN" altLang="en-US" sz="1400">
              <a:latin typeface="Times New Roman" charset="0"/>
            </a:endParaRPr>
          </a:p>
        </p:txBody>
      </p:sp>
      <p:cxnSp>
        <p:nvCxnSpPr>
          <p:cNvPr id="14" name="直线连接符 17">
            <a:extLst>
              <a:ext uri="{FF2B5EF4-FFF2-40B4-BE49-F238E27FC236}">
                <a16:creationId xmlns:a16="http://schemas.microsoft.com/office/drawing/2014/main" id="{37171031-157F-46C4-B8D4-ED224035C20A}"/>
              </a:ext>
            </a:extLst>
          </p:cNvPr>
          <p:cNvCxnSpPr>
            <a:stCxn id="13" idx="4"/>
            <a:endCxn id="16" idx="5"/>
          </p:cNvCxnSpPr>
          <p:nvPr/>
        </p:nvCxnSpPr>
        <p:spPr bwMode="auto">
          <a:xfrm flipH="1">
            <a:off x="8281827" y="2745793"/>
            <a:ext cx="687643" cy="1347674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直线连接符 20">
            <a:extLst>
              <a:ext uri="{FF2B5EF4-FFF2-40B4-BE49-F238E27FC236}">
                <a16:creationId xmlns:a16="http://schemas.microsoft.com/office/drawing/2014/main" id="{DA61DB5B-DB88-4D28-B8F6-74145D5ADF88}"/>
              </a:ext>
            </a:extLst>
          </p:cNvPr>
          <p:cNvCxnSpPr>
            <a:stCxn id="13" idx="4"/>
            <a:endCxn id="16" idx="6"/>
          </p:cNvCxnSpPr>
          <p:nvPr/>
        </p:nvCxnSpPr>
        <p:spPr bwMode="auto">
          <a:xfrm flipH="1">
            <a:off x="6379513" y="2745793"/>
            <a:ext cx="2589957" cy="1173186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椭圆 42">
            <a:extLst>
              <a:ext uri="{FF2B5EF4-FFF2-40B4-BE49-F238E27FC236}">
                <a16:creationId xmlns:a16="http://schemas.microsoft.com/office/drawing/2014/main" id="{6E9ED921-6103-42B2-A400-A80EFDFB84C5}"/>
              </a:ext>
            </a:extLst>
          </p:cNvPr>
          <p:cNvSpPr/>
          <p:nvPr/>
        </p:nvSpPr>
        <p:spPr bwMode="auto">
          <a:xfrm rot="16200000">
            <a:off x="5783772" y="1824440"/>
            <a:ext cx="1191478" cy="5380559"/>
          </a:xfrm>
          <a:prstGeom prst="ellipse">
            <a:avLst/>
          </a:prstGeom>
          <a:noFill/>
          <a:ln w="571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zh-CN" altLang="en-US" sz="1400">
              <a:latin typeface="Times New Roman" charset="0"/>
            </a:endParaRPr>
          </a:p>
        </p:txBody>
      </p:sp>
      <p:sp>
        <p:nvSpPr>
          <p:cNvPr id="17" name="矩形 61">
            <a:extLst>
              <a:ext uri="{FF2B5EF4-FFF2-40B4-BE49-F238E27FC236}">
                <a16:creationId xmlns:a16="http://schemas.microsoft.com/office/drawing/2014/main" id="{95648F15-6716-4BB1-80EF-9B3969BF6352}"/>
              </a:ext>
            </a:extLst>
          </p:cNvPr>
          <p:cNvSpPr/>
          <p:nvPr/>
        </p:nvSpPr>
        <p:spPr>
          <a:xfrm>
            <a:off x="2241410" y="4175166"/>
            <a:ext cx="14629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en-US" altLang="zh-CN" sz="2400" b="1" dirty="0">
                <a:solidFill>
                  <a:srgbClr val="7030A0"/>
                </a:solidFill>
              </a:rPr>
              <a:t>Trusted</a:t>
            </a:r>
            <a:endParaRPr lang="zh-CN" altLang="en-US" sz="2400" dirty="0">
              <a:solidFill>
                <a:srgbClr val="7030A0"/>
              </a:solidFill>
            </a:endParaRPr>
          </a:p>
        </p:txBody>
      </p:sp>
      <p:sp>
        <p:nvSpPr>
          <p:cNvPr id="18" name="文本框 66">
            <a:extLst>
              <a:ext uri="{FF2B5EF4-FFF2-40B4-BE49-F238E27FC236}">
                <a16:creationId xmlns:a16="http://schemas.microsoft.com/office/drawing/2014/main" id="{8C936105-70E9-488C-A1D0-7E696BE15484}"/>
              </a:ext>
            </a:extLst>
          </p:cNvPr>
          <p:cNvSpPr txBox="1"/>
          <p:nvPr/>
        </p:nvSpPr>
        <p:spPr>
          <a:xfrm>
            <a:off x="3312881" y="1681887"/>
            <a:ext cx="896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b="1" dirty="0"/>
              <a:t>User</a:t>
            </a:r>
            <a:endParaRPr kumimoji="1" lang="zh-CN" altLang="en-US" b="1" dirty="0"/>
          </a:p>
        </p:txBody>
      </p:sp>
      <p:sp>
        <p:nvSpPr>
          <p:cNvPr id="19" name="文本框 67">
            <a:extLst>
              <a:ext uri="{FF2B5EF4-FFF2-40B4-BE49-F238E27FC236}">
                <a16:creationId xmlns:a16="http://schemas.microsoft.com/office/drawing/2014/main" id="{78720908-E749-4DA8-A96B-34CACD098022}"/>
              </a:ext>
            </a:extLst>
          </p:cNvPr>
          <p:cNvSpPr txBox="1"/>
          <p:nvPr/>
        </p:nvSpPr>
        <p:spPr>
          <a:xfrm>
            <a:off x="6815973" y="2931449"/>
            <a:ext cx="1111967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en-US" altLang="zh-CN" sz="1600" b="1" dirty="0"/>
              <a:t>Adversary</a:t>
            </a:r>
            <a:endParaRPr kumimoji="1" lang="zh-CN" altLang="en-US" sz="1600" b="1" dirty="0"/>
          </a:p>
        </p:txBody>
      </p:sp>
      <p:sp>
        <p:nvSpPr>
          <p:cNvPr id="20" name="左右箭头 1">
            <a:extLst>
              <a:ext uri="{FF2B5EF4-FFF2-40B4-BE49-F238E27FC236}">
                <a16:creationId xmlns:a16="http://schemas.microsoft.com/office/drawing/2014/main" id="{C95ADF8C-32E1-46F3-9657-5E27C32AB739}"/>
              </a:ext>
            </a:extLst>
          </p:cNvPr>
          <p:cNvSpPr/>
          <p:nvPr/>
        </p:nvSpPr>
        <p:spPr bwMode="auto">
          <a:xfrm>
            <a:off x="5151013" y="4167731"/>
            <a:ext cx="2088371" cy="623198"/>
          </a:xfrm>
          <a:prstGeom prst="leftRightArrow">
            <a:avLst/>
          </a:prstGeom>
          <a:solidFill>
            <a:srgbClr val="0000FF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b="1" dirty="0">
                <a:solidFill>
                  <a:schemeClr val="bg1"/>
                </a:solidFill>
                <a:latin typeface="Times New Roman" charset="0"/>
              </a:rPr>
              <a:t>Memory</a:t>
            </a:r>
            <a:r>
              <a:rPr lang="zh-CN" altLang="en-US" b="1" dirty="0">
                <a:solidFill>
                  <a:schemeClr val="bg1"/>
                </a:solidFill>
                <a:latin typeface="Times New Roman" charset="0"/>
              </a:rPr>
              <a:t> </a:t>
            </a:r>
            <a:r>
              <a:rPr lang="en-US" altLang="zh-CN" b="1" dirty="0">
                <a:solidFill>
                  <a:schemeClr val="bg1"/>
                </a:solidFill>
                <a:latin typeface="Times New Roman" charset="0"/>
              </a:rPr>
              <a:t>Bus</a:t>
            </a:r>
            <a:endParaRPr lang="zh-CN" altLang="en-US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1" name="文本框 24">
            <a:extLst>
              <a:ext uri="{FF2B5EF4-FFF2-40B4-BE49-F238E27FC236}">
                <a16:creationId xmlns:a16="http://schemas.microsoft.com/office/drawing/2014/main" id="{5BAD41B2-52BC-4B34-B5AA-5F0A6A5156FB}"/>
              </a:ext>
            </a:extLst>
          </p:cNvPr>
          <p:cNvSpPr txBox="1"/>
          <p:nvPr/>
        </p:nvSpPr>
        <p:spPr>
          <a:xfrm>
            <a:off x="7005069" y="3970092"/>
            <a:ext cx="75960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en-US" altLang="zh-CN" b="1" dirty="0">
                <a:solidFill>
                  <a:srgbClr val="FF0000"/>
                </a:solidFill>
              </a:rPr>
              <a:t>Snoop</a:t>
            </a:r>
            <a:endParaRPr kumimoji="1" lang="zh-CN" altLang="en-US" sz="1600" b="1" dirty="0">
              <a:solidFill>
                <a:srgbClr val="FF0000"/>
              </a:solidFill>
            </a:endParaRPr>
          </a:p>
        </p:txBody>
      </p:sp>
      <p:pic>
        <p:nvPicPr>
          <p:cNvPr id="22" name="图片 3">
            <a:extLst>
              <a:ext uri="{FF2B5EF4-FFF2-40B4-BE49-F238E27FC236}">
                <a16:creationId xmlns:a16="http://schemas.microsoft.com/office/drawing/2014/main" id="{9B537A30-038D-4CEC-AD43-F691B4DE9B0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72905" y="2012386"/>
            <a:ext cx="1576477" cy="1243335"/>
          </a:xfrm>
          <a:prstGeom prst="rect">
            <a:avLst/>
          </a:prstGeom>
        </p:spPr>
      </p:pic>
      <p:sp>
        <p:nvSpPr>
          <p:cNvPr id="23" name="云形 5">
            <a:extLst>
              <a:ext uri="{FF2B5EF4-FFF2-40B4-BE49-F238E27FC236}">
                <a16:creationId xmlns:a16="http://schemas.microsoft.com/office/drawing/2014/main" id="{3187D366-F26A-4E73-9A50-CC02F4F04770}"/>
              </a:ext>
            </a:extLst>
          </p:cNvPr>
          <p:cNvSpPr/>
          <p:nvPr/>
        </p:nvSpPr>
        <p:spPr bwMode="auto">
          <a:xfrm>
            <a:off x="7216426" y="1642795"/>
            <a:ext cx="2275417" cy="1385346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zh-CN" altLang="en-US" sz="1400">
              <a:latin typeface="Times New Roman" charset="0"/>
            </a:endParaRPr>
          </a:p>
        </p:txBody>
      </p:sp>
      <p:sp>
        <p:nvSpPr>
          <p:cNvPr id="24" name="右箭头 6">
            <a:extLst>
              <a:ext uri="{FF2B5EF4-FFF2-40B4-BE49-F238E27FC236}">
                <a16:creationId xmlns:a16="http://schemas.microsoft.com/office/drawing/2014/main" id="{696410FE-76C0-4B60-B24F-98CE606C12FF}"/>
              </a:ext>
            </a:extLst>
          </p:cNvPr>
          <p:cNvSpPr/>
          <p:nvPr/>
        </p:nvSpPr>
        <p:spPr bwMode="auto">
          <a:xfrm>
            <a:off x="4696535" y="2055108"/>
            <a:ext cx="2321816" cy="367359"/>
          </a:xfrm>
          <a:prstGeom prst="rightArrow">
            <a:avLst/>
          </a:prstGeom>
          <a:solidFill>
            <a:srgbClr val="008000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zh-CN" altLang="en-US" sz="1400">
              <a:latin typeface="Times New Roman" charset="0"/>
            </a:endParaRPr>
          </a:p>
        </p:txBody>
      </p:sp>
      <p:sp>
        <p:nvSpPr>
          <p:cNvPr id="25" name="右箭头 26">
            <a:extLst>
              <a:ext uri="{FF2B5EF4-FFF2-40B4-BE49-F238E27FC236}">
                <a16:creationId xmlns:a16="http://schemas.microsoft.com/office/drawing/2014/main" id="{0CF9C3C5-D4C5-494D-B2AA-755B01546E4E}"/>
              </a:ext>
            </a:extLst>
          </p:cNvPr>
          <p:cNvSpPr/>
          <p:nvPr/>
        </p:nvSpPr>
        <p:spPr bwMode="auto">
          <a:xfrm rot="10800000">
            <a:off x="4647661" y="2467718"/>
            <a:ext cx="2321816" cy="367359"/>
          </a:xfrm>
          <a:prstGeom prst="rightArrow">
            <a:avLst/>
          </a:prstGeom>
          <a:solidFill>
            <a:srgbClr val="008000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zh-CN" altLang="en-US" sz="1400">
              <a:latin typeface="Times New Roman" charset="0"/>
            </a:endParaRPr>
          </a:p>
        </p:txBody>
      </p:sp>
      <p:sp>
        <p:nvSpPr>
          <p:cNvPr id="26" name="矩形 8">
            <a:extLst>
              <a:ext uri="{FF2B5EF4-FFF2-40B4-BE49-F238E27FC236}">
                <a16:creationId xmlns:a16="http://schemas.microsoft.com/office/drawing/2014/main" id="{63F36C56-7C8E-4989-A7FE-944D43FAE9C8}"/>
              </a:ext>
            </a:extLst>
          </p:cNvPr>
          <p:cNvSpPr/>
          <p:nvPr/>
        </p:nvSpPr>
        <p:spPr>
          <a:xfrm>
            <a:off x="4928952" y="1751924"/>
            <a:ext cx="16589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i="1" dirty="0"/>
              <a:t>Encrypted</a:t>
            </a:r>
            <a:r>
              <a:rPr lang="zh-CN" altLang="en-US" b="1" i="1" dirty="0"/>
              <a:t> </a:t>
            </a:r>
            <a:r>
              <a:rPr lang="en-US" altLang="zh-CN" b="1" i="1" dirty="0"/>
              <a:t>Data</a:t>
            </a:r>
            <a:endParaRPr lang="zh-CN" altLang="en-US" b="1" i="1" dirty="0"/>
          </a:p>
        </p:txBody>
      </p:sp>
      <p:sp>
        <p:nvSpPr>
          <p:cNvPr id="27" name="矩形 55">
            <a:extLst>
              <a:ext uri="{FF2B5EF4-FFF2-40B4-BE49-F238E27FC236}">
                <a16:creationId xmlns:a16="http://schemas.microsoft.com/office/drawing/2014/main" id="{C5AF8F75-CB98-4AD1-9EFB-1756A9BABFA0}"/>
              </a:ext>
            </a:extLst>
          </p:cNvPr>
          <p:cNvSpPr/>
          <p:nvPr/>
        </p:nvSpPr>
        <p:spPr>
          <a:xfrm>
            <a:off x="8925704" y="4340320"/>
            <a:ext cx="17765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en-US" altLang="zh-CN" sz="2400" b="1" dirty="0">
                <a:solidFill>
                  <a:srgbClr val="7030A0"/>
                </a:solidFill>
              </a:rPr>
              <a:t>Untrusted</a:t>
            </a:r>
            <a:endParaRPr lang="zh-CN" altLang="en-US" sz="2400" dirty="0">
              <a:solidFill>
                <a:srgbClr val="7030A0"/>
              </a:solidFill>
            </a:endParaRPr>
          </a:p>
        </p:txBody>
      </p:sp>
      <p:sp>
        <p:nvSpPr>
          <p:cNvPr id="28" name="矩形 39">
            <a:extLst>
              <a:ext uri="{FF2B5EF4-FFF2-40B4-BE49-F238E27FC236}">
                <a16:creationId xmlns:a16="http://schemas.microsoft.com/office/drawing/2014/main" id="{D04A105D-5208-41C8-B3E7-6FA85215F9CA}"/>
              </a:ext>
            </a:extLst>
          </p:cNvPr>
          <p:cNvSpPr/>
          <p:nvPr/>
        </p:nvSpPr>
        <p:spPr>
          <a:xfrm>
            <a:off x="5312921" y="4636831"/>
            <a:ext cx="17765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en-US" altLang="zh-CN" sz="2400" b="1" dirty="0">
                <a:solidFill>
                  <a:srgbClr val="7030A0"/>
                </a:solidFill>
              </a:rPr>
              <a:t>Untrusted</a:t>
            </a:r>
            <a:endParaRPr lang="zh-CN" altLang="en-US" sz="2400" dirty="0">
              <a:solidFill>
                <a:srgbClr val="7030A0"/>
              </a:solidFill>
            </a:endParaRPr>
          </a:p>
        </p:txBody>
      </p:sp>
      <p:sp>
        <p:nvSpPr>
          <p:cNvPr id="29" name="闪电形 16">
            <a:extLst>
              <a:ext uri="{FF2B5EF4-FFF2-40B4-BE49-F238E27FC236}">
                <a16:creationId xmlns:a16="http://schemas.microsoft.com/office/drawing/2014/main" id="{50E835E6-5C77-4DCF-B28E-49E687849E55}"/>
              </a:ext>
            </a:extLst>
          </p:cNvPr>
          <p:cNvSpPr/>
          <p:nvPr/>
        </p:nvSpPr>
        <p:spPr>
          <a:xfrm>
            <a:off x="7652895" y="3839300"/>
            <a:ext cx="567927" cy="490073"/>
          </a:xfrm>
          <a:prstGeom prst="lightningBol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50000"/>
              </a:spcBef>
            </a:pPr>
            <a:endParaRPr lang="en-US">
              <a:latin typeface="Times New Roman" charset="0"/>
              <a:ea typeface="ＭＳ Ｐゴシック" pitchFamily="34" charset="-128"/>
            </a:endParaRPr>
          </a:p>
        </p:txBody>
      </p:sp>
      <p:sp>
        <p:nvSpPr>
          <p:cNvPr id="30" name="闪电形 41">
            <a:extLst>
              <a:ext uri="{FF2B5EF4-FFF2-40B4-BE49-F238E27FC236}">
                <a16:creationId xmlns:a16="http://schemas.microsoft.com/office/drawing/2014/main" id="{48B61C27-B35E-4AA7-AC12-7EA99C7692CC}"/>
              </a:ext>
            </a:extLst>
          </p:cNvPr>
          <p:cNvSpPr/>
          <p:nvPr/>
        </p:nvSpPr>
        <p:spPr>
          <a:xfrm flipH="1">
            <a:off x="6455501" y="3798026"/>
            <a:ext cx="720943" cy="490073"/>
          </a:xfrm>
          <a:prstGeom prst="lightningBol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50000"/>
              </a:spcBef>
            </a:pPr>
            <a:endParaRPr lang="en-US">
              <a:latin typeface="Times New Roman" charset="0"/>
              <a:ea typeface="ＭＳ Ｐゴシック" pitchFamily="34" charset="-128"/>
            </a:endParaRPr>
          </a:p>
        </p:txBody>
      </p:sp>
      <p:sp>
        <p:nvSpPr>
          <p:cNvPr id="31" name="文本框 66">
            <a:extLst>
              <a:ext uri="{FF2B5EF4-FFF2-40B4-BE49-F238E27FC236}">
                <a16:creationId xmlns:a16="http://schemas.microsoft.com/office/drawing/2014/main" id="{2FEC10BF-F0AB-41F2-9485-D772F484AC1D}"/>
              </a:ext>
            </a:extLst>
          </p:cNvPr>
          <p:cNvSpPr txBox="1"/>
          <p:nvPr/>
        </p:nvSpPr>
        <p:spPr>
          <a:xfrm>
            <a:off x="7990515" y="1235634"/>
            <a:ext cx="896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b="1" dirty="0"/>
              <a:t>Cloud</a:t>
            </a:r>
            <a:endParaRPr kumimoji="1" lang="zh-CN" altLang="en-US" b="1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54B777E-2F4A-48B5-B346-B701B55D95F8}"/>
              </a:ext>
            </a:extLst>
          </p:cNvPr>
          <p:cNvSpPr/>
          <p:nvPr/>
        </p:nvSpPr>
        <p:spPr>
          <a:xfrm>
            <a:off x="1338348" y="939338"/>
            <a:ext cx="10015451" cy="5320146"/>
          </a:xfrm>
          <a:prstGeom prst="rect">
            <a:avLst/>
          </a:prstGeom>
          <a:solidFill>
            <a:schemeClr val="bg1">
              <a:alpha val="7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7CB58D8F-0820-47A6-B7A7-2855FCE47F93}"/>
              </a:ext>
            </a:extLst>
          </p:cNvPr>
          <p:cNvSpPr/>
          <p:nvPr/>
        </p:nvSpPr>
        <p:spPr>
          <a:xfrm>
            <a:off x="4333393" y="730922"/>
            <a:ext cx="2998574" cy="1029032"/>
          </a:xfrm>
          <a:prstGeom prst="roundRect">
            <a:avLst/>
          </a:prstGeom>
          <a:ln w="508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00B050"/>
                </a:solidFill>
              </a:rPr>
              <a:t>✓ Data is safe!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DCE73B81-95AA-4F0F-9104-9FF9D6401D95}"/>
              </a:ext>
            </a:extLst>
          </p:cNvPr>
          <p:cNvSpPr/>
          <p:nvPr/>
        </p:nvSpPr>
        <p:spPr>
          <a:xfrm>
            <a:off x="2760243" y="5020737"/>
            <a:ext cx="6869910" cy="853979"/>
          </a:xfrm>
          <a:prstGeom prst="roundRect">
            <a:avLst/>
          </a:prstGeom>
          <a:ln w="508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0000"/>
                </a:solidFill>
              </a:rPr>
              <a:t>✘ </a:t>
            </a:r>
            <a:r>
              <a:rPr lang="en-US" sz="3600" dirty="0">
                <a:solidFill>
                  <a:srgbClr val="FF0000"/>
                </a:solidFill>
              </a:rPr>
              <a:t>Memory access pattern can leak!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19D281AF-7A59-48D3-A13F-DB96B9FD7499}"/>
              </a:ext>
            </a:extLst>
          </p:cNvPr>
          <p:cNvSpPr/>
          <p:nvPr/>
        </p:nvSpPr>
        <p:spPr>
          <a:xfrm>
            <a:off x="2290404" y="2387214"/>
            <a:ext cx="8006078" cy="1875576"/>
          </a:xfrm>
          <a:prstGeom prst="roundRect">
            <a:avLst/>
          </a:prstGeom>
          <a:ln w="50800">
            <a:solidFill>
              <a:srgbClr val="31006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310062"/>
                </a:solidFill>
              </a:rPr>
              <a:t>Oblivious-RAM (ORAM) </a:t>
            </a:r>
            <a:r>
              <a:rPr lang="en-US" sz="3600" dirty="0">
                <a:solidFill>
                  <a:srgbClr val="310062"/>
                </a:solidFill>
              </a:rPr>
              <a:t>is a mechanism </a:t>
            </a:r>
            <a:br>
              <a:rPr lang="en-US" sz="3600" b="1" dirty="0">
                <a:solidFill>
                  <a:srgbClr val="310062"/>
                </a:solidFill>
              </a:rPr>
            </a:br>
            <a:r>
              <a:rPr lang="en-US" sz="3600" dirty="0">
                <a:solidFill>
                  <a:srgbClr val="310062"/>
                </a:solidFill>
              </a:rPr>
              <a:t>for protecting memory access patterns</a:t>
            </a:r>
            <a:endParaRPr lang="en-US" sz="4000" dirty="0">
              <a:solidFill>
                <a:srgbClr val="31006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46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CE9BA-F85B-47E7-A1E5-62579DA28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5E8704-AC01-47A5-B69C-55C9F66820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CD7B48-1758-4707-8742-574E0F2A7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DB124-1EDD-4D57-8D65-49B1F53E6760}" type="slidenum">
              <a:rPr lang="en-US" smtClean="0"/>
              <a:t>4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E5E8AFA-BE9D-449A-95AF-75AA60585862}"/>
              </a:ext>
            </a:extLst>
          </p:cNvPr>
          <p:cNvSpPr txBox="1">
            <a:spLocks/>
          </p:cNvSpPr>
          <p:nvPr/>
        </p:nvSpPr>
        <p:spPr>
          <a:xfrm>
            <a:off x="838199" y="365126"/>
            <a:ext cx="7374776" cy="6552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/>
              <a:t>Path ORAM</a:t>
            </a:r>
            <a:r>
              <a:rPr lang="en-US" baseline="3000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aseline="3000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9</a:t>
            </a:r>
            <a:r>
              <a:rPr lang="en-US" b="1"/>
              <a:t> </a:t>
            </a:r>
            <a:endParaRPr lang="en-US" b="1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CDD7AB4-8D12-4083-9670-D3B15987BB4C}"/>
              </a:ext>
            </a:extLst>
          </p:cNvPr>
          <p:cNvSpPr txBox="1">
            <a:spLocks/>
          </p:cNvSpPr>
          <p:nvPr/>
        </p:nvSpPr>
        <p:spPr>
          <a:xfrm>
            <a:off x="754437" y="1154943"/>
            <a:ext cx="7066454" cy="47396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2200"/>
              <a:t>Data blocks stored in a </a:t>
            </a:r>
            <a:r>
              <a:rPr lang="en-US" sz="2200" b="1"/>
              <a:t>full binary tree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2200"/>
              <a:t>Each node is a </a:t>
            </a:r>
            <a:r>
              <a:rPr lang="en-US" sz="2200" b="1"/>
              <a:t>bucket</a:t>
            </a:r>
            <a:r>
              <a:rPr lang="en-US" sz="2200"/>
              <a:t> that can contain several blocks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2200"/>
              <a:t>There is one </a:t>
            </a:r>
            <a:r>
              <a:rPr lang="en-US" sz="2200" b="1"/>
              <a:t>path</a:t>
            </a:r>
            <a:r>
              <a:rPr lang="en-US" sz="2200"/>
              <a:t> from root to each leaf node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2200"/>
              <a:t>Each data block is </a:t>
            </a:r>
            <a:r>
              <a:rPr lang="en-US" sz="2200" b="1"/>
              <a:t>randomly</a:t>
            </a:r>
            <a:r>
              <a:rPr lang="en-US" sz="2200"/>
              <a:t> </a:t>
            </a:r>
            <a:r>
              <a:rPr lang="en-US" sz="2200" b="1"/>
              <a:t>mapped</a:t>
            </a:r>
            <a:r>
              <a:rPr lang="en-US" sz="2200"/>
              <a:t> to a path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2200"/>
              <a:t>Tree contains both </a:t>
            </a:r>
            <a:r>
              <a:rPr lang="en-US" sz="2200" b="1"/>
              <a:t>real</a:t>
            </a:r>
            <a:r>
              <a:rPr lang="en-US" sz="2200"/>
              <a:t> and </a:t>
            </a:r>
            <a:r>
              <a:rPr lang="en-US" sz="2200" b="1"/>
              <a:t>dummy</a:t>
            </a:r>
            <a:r>
              <a:rPr lang="en-US" sz="2200"/>
              <a:t> blocks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2200"/>
              <a:t>A </a:t>
            </a:r>
            <a:r>
              <a:rPr lang="en-US" sz="2200" b="1"/>
              <a:t>fraction</a:t>
            </a:r>
            <a:r>
              <a:rPr lang="en-US" sz="2200"/>
              <a:t> of tree is always </a:t>
            </a:r>
            <a:r>
              <a:rPr lang="en-US" sz="2200" b="1"/>
              <a:t>dummy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sz="2200"/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sz="2200" dirty="0">
              <a:latin typeface="+mj-lt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A67BE39-6CD0-45B5-9942-82DE38C1A4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2547" y="2021735"/>
            <a:ext cx="6921500" cy="3492500"/>
          </a:xfrm>
          <a:prstGeom prst="rect">
            <a:avLst/>
          </a:prstGeom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B109956-4203-4261-87A3-7BDE01BE5E51}"/>
              </a:ext>
            </a:extLst>
          </p:cNvPr>
          <p:cNvSpPr/>
          <p:nvPr/>
        </p:nvSpPr>
        <p:spPr>
          <a:xfrm>
            <a:off x="9810767" y="3039550"/>
            <a:ext cx="980901" cy="989933"/>
          </a:xfrm>
          <a:prstGeom prst="roundRect">
            <a:avLst/>
          </a:prstGeom>
          <a:noFill/>
          <a:ln w="127000">
            <a:solidFill>
              <a:srgbClr val="310062">
                <a:alpha val="65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CD1D428-5998-412E-95DA-F3BCD6E8AA88}"/>
              </a:ext>
            </a:extLst>
          </p:cNvPr>
          <p:cNvSpPr txBox="1"/>
          <p:nvPr/>
        </p:nvSpPr>
        <p:spPr>
          <a:xfrm>
            <a:off x="9852330" y="2552148"/>
            <a:ext cx="939338" cy="369332"/>
          </a:xfrm>
          <a:prstGeom prst="rect">
            <a:avLst/>
          </a:prstGeom>
          <a:solidFill>
            <a:srgbClr val="31006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Bucket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4D6F701-D0C0-4FA4-A789-F55F4AB2125C}"/>
              </a:ext>
            </a:extLst>
          </p:cNvPr>
          <p:cNvSpPr/>
          <p:nvPr/>
        </p:nvSpPr>
        <p:spPr>
          <a:xfrm>
            <a:off x="5943167" y="2051054"/>
            <a:ext cx="3036543" cy="3059084"/>
          </a:xfrm>
          <a:custGeom>
            <a:avLst/>
            <a:gdLst>
              <a:gd name="connsiteX0" fmla="*/ 3086203 w 3086203"/>
              <a:gd name="connsiteY0" fmla="*/ 0 h 3059084"/>
              <a:gd name="connsiteX1" fmla="*/ 3036327 w 3086203"/>
              <a:gd name="connsiteY1" fmla="*/ 174567 h 3059084"/>
              <a:gd name="connsiteX2" fmla="*/ 3028014 w 3086203"/>
              <a:gd name="connsiteY2" fmla="*/ 349135 h 3059084"/>
              <a:gd name="connsiteX3" fmla="*/ 3019701 w 3086203"/>
              <a:gd name="connsiteY3" fmla="*/ 407324 h 3059084"/>
              <a:gd name="connsiteX4" fmla="*/ 3011389 w 3086203"/>
              <a:gd name="connsiteY4" fmla="*/ 573578 h 3059084"/>
              <a:gd name="connsiteX5" fmla="*/ 3003076 w 3086203"/>
              <a:gd name="connsiteY5" fmla="*/ 781397 h 3059084"/>
              <a:gd name="connsiteX6" fmla="*/ 2994763 w 3086203"/>
              <a:gd name="connsiteY6" fmla="*/ 806335 h 3059084"/>
              <a:gd name="connsiteX7" fmla="*/ 2969825 w 3086203"/>
              <a:gd name="connsiteY7" fmla="*/ 822960 h 3059084"/>
              <a:gd name="connsiteX8" fmla="*/ 2836821 w 3086203"/>
              <a:gd name="connsiteY8" fmla="*/ 814647 h 3059084"/>
              <a:gd name="connsiteX9" fmla="*/ 2446123 w 3086203"/>
              <a:gd name="connsiteY9" fmla="*/ 831273 h 3059084"/>
              <a:gd name="connsiteX10" fmla="*/ 2213367 w 3086203"/>
              <a:gd name="connsiteY10" fmla="*/ 847898 h 3059084"/>
              <a:gd name="connsiteX11" fmla="*/ 2113614 w 3086203"/>
              <a:gd name="connsiteY11" fmla="*/ 864524 h 3059084"/>
              <a:gd name="connsiteX12" fmla="*/ 2038800 w 3086203"/>
              <a:gd name="connsiteY12" fmla="*/ 872837 h 3059084"/>
              <a:gd name="connsiteX13" fmla="*/ 1939047 w 3086203"/>
              <a:gd name="connsiteY13" fmla="*/ 889462 h 3059084"/>
              <a:gd name="connsiteX14" fmla="*/ 1897483 w 3086203"/>
              <a:gd name="connsiteY14" fmla="*/ 897775 h 3059084"/>
              <a:gd name="connsiteX15" fmla="*/ 1847607 w 3086203"/>
              <a:gd name="connsiteY15" fmla="*/ 906087 h 3059084"/>
              <a:gd name="connsiteX16" fmla="*/ 1789418 w 3086203"/>
              <a:gd name="connsiteY16" fmla="*/ 922713 h 3059084"/>
              <a:gd name="connsiteX17" fmla="*/ 1722916 w 3086203"/>
              <a:gd name="connsiteY17" fmla="*/ 939338 h 3059084"/>
              <a:gd name="connsiteX18" fmla="*/ 1623163 w 3086203"/>
              <a:gd name="connsiteY18" fmla="*/ 955964 h 3059084"/>
              <a:gd name="connsiteX19" fmla="*/ 1589912 w 3086203"/>
              <a:gd name="connsiteY19" fmla="*/ 964277 h 3059084"/>
              <a:gd name="connsiteX20" fmla="*/ 1506785 w 3086203"/>
              <a:gd name="connsiteY20" fmla="*/ 989215 h 3059084"/>
              <a:gd name="connsiteX21" fmla="*/ 1423658 w 3086203"/>
              <a:gd name="connsiteY21" fmla="*/ 997527 h 3059084"/>
              <a:gd name="connsiteX22" fmla="*/ 1332218 w 3086203"/>
              <a:gd name="connsiteY22" fmla="*/ 1014153 h 3059084"/>
              <a:gd name="connsiteX23" fmla="*/ 1282341 w 3086203"/>
              <a:gd name="connsiteY23" fmla="*/ 1030778 h 3059084"/>
              <a:gd name="connsiteX24" fmla="*/ 1257403 w 3086203"/>
              <a:gd name="connsiteY24" fmla="*/ 1039091 h 3059084"/>
              <a:gd name="connsiteX25" fmla="*/ 1240778 w 3086203"/>
              <a:gd name="connsiteY25" fmla="*/ 1055717 h 3059084"/>
              <a:gd name="connsiteX26" fmla="*/ 1224152 w 3086203"/>
              <a:gd name="connsiteY26" fmla="*/ 1105593 h 3059084"/>
              <a:gd name="connsiteX27" fmla="*/ 1232465 w 3086203"/>
              <a:gd name="connsiteY27" fmla="*/ 1280160 h 3059084"/>
              <a:gd name="connsiteX28" fmla="*/ 1215840 w 3086203"/>
              <a:gd name="connsiteY28" fmla="*/ 1612669 h 3059084"/>
              <a:gd name="connsiteX29" fmla="*/ 1207527 w 3086203"/>
              <a:gd name="connsiteY29" fmla="*/ 1862051 h 3059084"/>
              <a:gd name="connsiteX30" fmla="*/ 1190901 w 3086203"/>
              <a:gd name="connsiteY30" fmla="*/ 1878677 h 3059084"/>
              <a:gd name="connsiteX31" fmla="*/ 1157650 w 3086203"/>
              <a:gd name="connsiteY31" fmla="*/ 1886989 h 3059084"/>
              <a:gd name="connsiteX32" fmla="*/ 816829 w 3086203"/>
              <a:gd name="connsiteY32" fmla="*/ 1903615 h 3059084"/>
              <a:gd name="connsiteX33" fmla="*/ 775265 w 3086203"/>
              <a:gd name="connsiteY33" fmla="*/ 1911927 h 3059084"/>
              <a:gd name="connsiteX34" fmla="*/ 725389 w 3086203"/>
              <a:gd name="connsiteY34" fmla="*/ 1928553 h 3059084"/>
              <a:gd name="connsiteX35" fmla="*/ 700450 w 3086203"/>
              <a:gd name="connsiteY35" fmla="*/ 1936866 h 3059084"/>
              <a:gd name="connsiteX36" fmla="*/ 667200 w 3086203"/>
              <a:gd name="connsiteY36" fmla="*/ 1945178 h 3059084"/>
              <a:gd name="connsiteX37" fmla="*/ 559134 w 3086203"/>
              <a:gd name="connsiteY37" fmla="*/ 1961804 h 3059084"/>
              <a:gd name="connsiteX38" fmla="*/ 484320 w 3086203"/>
              <a:gd name="connsiteY38" fmla="*/ 1986742 h 3059084"/>
              <a:gd name="connsiteX39" fmla="*/ 434443 w 3086203"/>
              <a:gd name="connsiteY39" fmla="*/ 2003367 h 3059084"/>
              <a:gd name="connsiteX40" fmla="*/ 367941 w 3086203"/>
              <a:gd name="connsiteY40" fmla="*/ 2019993 h 3059084"/>
              <a:gd name="connsiteX41" fmla="*/ 284814 w 3086203"/>
              <a:gd name="connsiteY41" fmla="*/ 2036618 h 3059084"/>
              <a:gd name="connsiteX42" fmla="*/ 210000 w 3086203"/>
              <a:gd name="connsiteY42" fmla="*/ 2061557 h 3059084"/>
              <a:gd name="connsiteX43" fmla="*/ 185061 w 3086203"/>
              <a:gd name="connsiteY43" fmla="*/ 2069869 h 3059084"/>
              <a:gd name="connsiteX44" fmla="*/ 101934 w 3086203"/>
              <a:gd name="connsiteY44" fmla="*/ 2086495 h 3059084"/>
              <a:gd name="connsiteX45" fmla="*/ 52058 w 3086203"/>
              <a:gd name="connsiteY45" fmla="*/ 2103120 h 3059084"/>
              <a:gd name="connsiteX46" fmla="*/ 35432 w 3086203"/>
              <a:gd name="connsiteY46" fmla="*/ 2119746 h 3059084"/>
              <a:gd name="connsiteX47" fmla="*/ 10494 w 3086203"/>
              <a:gd name="connsiteY47" fmla="*/ 2128058 h 3059084"/>
              <a:gd name="connsiteX48" fmla="*/ 18807 w 3086203"/>
              <a:gd name="connsiteY48" fmla="*/ 2310938 h 3059084"/>
              <a:gd name="connsiteX49" fmla="*/ 2181 w 3086203"/>
              <a:gd name="connsiteY49" fmla="*/ 3059084 h 3059084"/>
              <a:gd name="connsiteX0" fmla="*/ 3052953 w 3052953"/>
              <a:gd name="connsiteY0" fmla="*/ 0 h 3059084"/>
              <a:gd name="connsiteX1" fmla="*/ 3036327 w 3052953"/>
              <a:gd name="connsiteY1" fmla="*/ 174567 h 3059084"/>
              <a:gd name="connsiteX2" fmla="*/ 3028014 w 3052953"/>
              <a:gd name="connsiteY2" fmla="*/ 349135 h 3059084"/>
              <a:gd name="connsiteX3" fmla="*/ 3019701 w 3052953"/>
              <a:gd name="connsiteY3" fmla="*/ 407324 h 3059084"/>
              <a:gd name="connsiteX4" fmla="*/ 3011389 w 3052953"/>
              <a:gd name="connsiteY4" fmla="*/ 573578 h 3059084"/>
              <a:gd name="connsiteX5" fmla="*/ 3003076 w 3052953"/>
              <a:gd name="connsiteY5" fmla="*/ 781397 h 3059084"/>
              <a:gd name="connsiteX6" fmla="*/ 2994763 w 3052953"/>
              <a:gd name="connsiteY6" fmla="*/ 806335 h 3059084"/>
              <a:gd name="connsiteX7" fmla="*/ 2969825 w 3052953"/>
              <a:gd name="connsiteY7" fmla="*/ 822960 h 3059084"/>
              <a:gd name="connsiteX8" fmla="*/ 2836821 w 3052953"/>
              <a:gd name="connsiteY8" fmla="*/ 814647 h 3059084"/>
              <a:gd name="connsiteX9" fmla="*/ 2446123 w 3052953"/>
              <a:gd name="connsiteY9" fmla="*/ 831273 h 3059084"/>
              <a:gd name="connsiteX10" fmla="*/ 2213367 w 3052953"/>
              <a:gd name="connsiteY10" fmla="*/ 847898 h 3059084"/>
              <a:gd name="connsiteX11" fmla="*/ 2113614 w 3052953"/>
              <a:gd name="connsiteY11" fmla="*/ 864524 h 3059084"/>
              <a:gd name="connsiteX12" fmla="*/ 2038800 w 3052953"/>
              <a:gd name="connsiteY12" fmla="*/ 872837 h 3059084"/>
              <a:gd name="connsiteX13" fmla="*/ 1939047 w 3052953"/>
              <a:gd name="connsiteY13" fmla="*/ 889462 h 3059084"/>
              <a:gd name="connsiteX14" fmla="*/ 1897483 w 3052953"/>
              <a:gd name="connsiteY14" fmla="*/ 897775 h 3059084"/>
              <a:gd name="connsiteX15" fmla="*/ 1847607 w 3052953"/>
              <a:gd name="connsiteY15" fmla="*/ 906087 h 3059084"/>
              <a:gd name="connsiteX16" fmla="*/ 1789418 w 3052953"/>
              <a:gd name="connsiteY16" fmla="*/ 922713 h 3059084"/>
              <a:gd name="connsiteX17" fmla="*/ 1722916 w 3052953"/>
              <a:gd name="connsiteY17" fmla="*/ 939338 h 3059084"/>
              <a:gd name="connsiteX18" fmla="*/ 1623163 w 3052953"/>
              <a:gd name="connsiteY18" fmla="*/ 955964 h 3059084"/>
              <a:gd name="connsiteX19" fmla="*/ 1589912 w 3052953"/>
              <a:gd name="connsiteY19" fmla="*/ 964277 h 3059084"/>
              <a:gd name="connsiteX20" fmla="*/ 1506785 w 3052953"/>
              <a:gd name="connsiteY20" fmla="*/ 989215 h 3059084"/>
              <a:gd name="connsiteX21" fmla="*/ 1423658 w 3052953"/>
              <a:gd name="connsiteY21" fmla="*/ 997527 h 3059084"/>
              <a:gd name="connsiteX22" fmla="*/ 1332218 w 3052953"/>
              <a:gd name="connsiteY22" fmla="*/ 1014153 h 3059084"/>
              <a:gd name="connsiteX23" fmla="*/ 1282341 w 3052953"/>
              <a:gd name="connsiteY23" fmla="*/ 1030778 h 3059084"/>
              <a:gd name="connsiteX24" fmla="*/ 1257403 w 3052953"/>
              <a:gd name="connsiteY24" fmla="*/ 1039091 h 3059084"/>
              <a:gd name="connsiteX25" fmla="*/ 1240778 w 3052953"/>
              <a:gd name="connsiteY25" fmla="*/ 1055717 h 3059084"/>
              <a:gd name="connsiteX26" fmla="*/ 1224152 w 3052953"/>
              <a:gd name="connsiteY26" fmla="*/ 1105593 h 3059084"/>
              <a:gd name="connsiteX27" fmla="*/ 1232465 w 3052953"/>
              <a:gd name="connsiteY27" fmla="*/ 1280160 h 3059084"/>
              <a:gd name="connsiteX28" fmla="*/ 1215840 w 3052953"/>
              <a:gd name="connsiteY28" fmla="*/ 1612669 h 3059084"/>
              <a:gd name="connsiteX29" fmla="*/ 1207527 w 3052953"/>
              <a:gd name="connsiteY29" fmla="*/ 1862051 h 3059084"/>
              <a:gd name="connsiteX30" fmla="*/ 1190901 w 3052953"/>
              <a:gd name="connsiteY30" fmla="*/ 1878677 h 3059084"/>
              <a:gd name="connsiteX31" fmla="*/ 1157650 w 3052953"/>
              <a:gd name="connsiteY31" fmla="*/ 1886989 h 3059084"/>
              <a:gd name="connsiteX32" fmla="*/ 816829 w 3052953"/>
              <a:gd name="connsiteY32" fmla="*/ 1903615 h 3059084"/>
              <a:gd name="connsiteX33" fmla="*/ 775265 w 3052953"/>
              <a:gd name="connsiteY33" fmla="*/ 1911927 h 3059084"/>
              <a:gd name="connsiteX34" fmla="*/ 725389 w 3052953"/>
              <a:gd name="connsiteY34" fmla="*/ 1928553 h 3059084"/>
              <a:gd name="connsiteX35" fmla="*/ 700450 w 3052953"/>
              <a:gd name="connsiteY35" fmla="*/ 1936866 h 3059084"/>
              <a:gd name="connsiteX36" fmla="*/ 667200 w 3052953"/>
              <a:gd name="connsiteY36" fmla="*/ 1945178 h 3059084"/>
              <a:gd name="connsiteX37" fmla="*/ 559134 w 3052953"/>
              <a:gd name="connsiteY37" fmla="*/ 1961804 h 3059084"/>
              <a:gd name="connsiteX38" fmla="*/ 484320 w 3052953"/>
              <a:gd name="connsiteY38" fmla="*/ 1986742 h 3059084"/>
              <a:gd name="connsiteX39" fmla="*/ 434443 w 3052953"/>
              <a:gd name="connsiteY39" fmla="*/ 2003367 h 3059084"/>
              <a:gd name="connsiteX40" fmla="*/ 367941 w 3052953"/>
              <a:gd name="connsiteY40" fmla="*/ 2019993 h 3059084"/>
              <a:gd name="connsiteX41" fmla="*/ 284814 w 3052953"/>
              <a:gd name="connsiteY41" fmla="*/ 2036618 h 3059084"/>
              <a:gd name="connsiteX42" fmla="*/ 210000 w 3052953"/>
              <a:gd name="connsiteY42" fmla="*/ 2061557 h 3059084"/>
              <a:gd name="connsiteX43" fmla="*/ 185061 w 3052953"/>
              <a:gd name="connsiteY43" fmla="*/ 2069869 h 3059084"/>
              <a:gd name="connsiteX44" fmla="*/ 101934 w 3052953"/>
              <a:gd name="connsiteY44" fmla="*/ 2086495 h 3059084"/>
              <a:gd name="connsiteX45" fmla="*/ 52058 w 3052953"/>
              <a:gd name="connsiteY45" fmla="*/ 2103120 h 3059084"/>
              <a:gd name="connsiteX46" fmla="*/ 35432 w 3052953"/>
              <a:gd name="connsiteY46" fmla="*/ 2119746 h 3059084"/>
              <a:gd name="connsiteX47" fmla="*/ 10494 w 3052953"/>
              <a:gd name="connsiteY47" fmla="*/ 2128058 h 3059084"/>
              <a:gd name="connsiteX48" fmla="*/ 18807 w 3052953"/>
              <a:gd name="connsiteY48" fmla="*/ 2310938 h 3059084"/>
              <a:gd name="connsiteX49" fmla="*/ 2181 w 3052953"/>
              <a:gd name="connsiteY49" fmla="*/ 3059084 h 3059084"/>
              <a:gd name="connsiteX0" fmla="*/ 3019702 w 3036543"/>
              <a:gd name="connsiteY0" fmla="*/ 0 h 3059084"/>
              <a:gd name="connsiteX1" fmla="*/ 3036327 w 3036543"/>
              <a:gd name="connsiteY1" fmla="*/ 174567 h 3059084"/>
              <a:gd name="connsiteX2" fmla="*/ 3028014 w 3036543"/>
              <a:gd name="connsiteY2" fmla="*/ 349135 h 3059084"/>
              <a:gd name="connsiteX3" fmla="*/ 3019701 w 3036543"/>
              <a:gd name="connsiteY3" fmla="*/ 407324 h 3059084"/>
              <a:gd name="connsiteX4" fmla="*/ 3011389 w 3036543"/>
              <a:gd name="connsiteY4" fmla="*/ 573578 h 3059084"/>
              <a:gd name="connsiteX5" fmla="*/ 3003076 w 3036543"/>
              <a:gd name="connsiteY5" fmla="*/ 781397 h 3059084"/>
              <a:gd name="connsiteX6" fmla="*/ 2994763 w 3036543"/>
              <a:gd name="connsiteY6" fmla="*/ 806335 h 3059084"/>
              <a:gd name="connsiteX7" fmla="*/ 2969825 w 3036543"/>
              <a:gd name="connsiteY7" fmla="*/ 822960 h 3059084"/>
              <a:gd name="connsiteX8" fmla="*/ 2836821 w 3036543"/>
              <a:gd name="connsiteY8" fmla="*/ 814647 h 3059084"/>
              <a:gd name="connsiteX9" fmla="*/ 2446123 w 3036543"/>
              <a:gd name="connsiteY9" fmla="*/ 831273 h 3059084"/>
              <a:gd name="connsiteX10" fmla="*/ 2213367 w 3036543"/>
              <a:gd name="connsiteY10" fmla="*/ 847898 h 3059084"/>
              <a:gd name="connsiteX11" fmla="*/ 2113614 w 3036543"/>
              <a:gd name="connsiteY11" fmla="*/ 864524 h 3059084"/>
              <a:gd name="connsiteX12" fmla="*/ 2038800 w 3036543"/>
              <a:gd name="connsiteY12" fmla="*/ 872837 h 3059084"/>
              <a:gd name="connsiteX13" fmla="*/ 1939047 w 3036543"/>
              <a:gd name="connsiteY13" fmla="*/ 889462 h 3059084"/>
              <a:gd name="connsiteX14" fmla="*/ 1897483 w 3036543"/>
              <a:gd name="connsiteY14" fmla="*/ 897775 h 3059084"/>
              <a:gd name="connsiteX15" fmla="*/ 1847607 w 3036543"/>
              <a:gd name="connsiteY15" fmla="*/ 906087 h 3059084"/>
              <a:gd name="connsiteX16" fmla="*/ 1789418 w 3036543"/>
              <a:gd name="connsiteY16" fmla="*/ 922713 h 3059084"/>
              <a:gd name="connsiteX17" fmla="*/ 1722916 w 3036543"/>
              <a:gd name="connsiteY17" fmla="*/ 939338 h 3059084"/>
              <a:gd name="connsiteX18" fmla="*/ 1623163 w 3036543"/>
              <a:gd name="connsiteY18" fmla="*/ 955964 h 3059084"/>
              <a:gd name="connsiteX19" fmla="*/ 1589912 w 3036543"/>
              <a:gd name="connsiteY19" fmla="*/ 964277 h 3059084"/>
              <a:gd name="connsiteX20" fmla="*/ 1506785 w 3036543"/>
              <a:gd name="connsiteY20" fmla="*/ 989215 h 3059084"/>
              <a:gd name="connsiteX21" fmla="*/ 1423658 w 3036543"/>
              <a:gd name="connsiteY21" fmla="*/ 997527 h 3059084"/>
              <a:gd name="connsiteX22" fmla="*/ 1332218 w 3036543"/>
              <a:gd name="connsiteY22" fmla="*/ 1014153 h 3059084"/>
              <a:gd name="connsiteX23" fmla="*/ 1282341 w 3036543"/>
              <a:gd name="connsiteY23" fmla="*/ 1030778 h 3059084"/>
              <a:gd name="connsiteX24" fmla="*/ 1257403 w 3036543"/>
              <a:gd name="connsiteY24" fmla="*/ 1039091 h 3059084"/>
              <a:gd name="connsiteX25" fmla="*/ 1240778 w 3036543"/>
              <a:gd name="connsiteY25" fmla="*/ 1055717 h 3059084"/>
              <a:gd name="connsiteX26" fmla="*/ 1224152 w 3036543"/>
              <a:gd name="connsiteY26" fmla="*/ 1105593 h 3059084"/>
              <a:gd name="connsiteX27" fmla="*/ 1232465 w 3036543"/>
              <a:gd name="connsiteY27" fmla="*/ 1280160 h 3059084"/>
              <a:gd name="connsiteX28" fmla="*/ 1215840 w 3036543"/>
              <a:gd name="connsiteY28" fmla="*/ 1612669 h 3059084"/>
              <a:gd name="connsiteX29" fmla="*/ 1207527 w 3036543"/>
              <a:gd name="connsiteY29" fmla="*/ 1862051 h 3059084"/>
              <a:gd name="connsiteX30" fmla="*/ 1190901 w 3036543"/>
              <a:gd name="connsiteY30" fmla="*/ 1878677 h 3059084"/>
              <a:gd name="connsiteX31" fmla="*/ 1157650 w 3036543"/>
              <a:gd name="connsiteY31" fmla="*/ 1886989 h 3059084"/>
              <a:gd name="connsiteX32" fmla="*/ 816829 w 3036543"/>
              <a:gd name="connsiteY32" fmla="*/ 1903615 h 3059084"/>
              <a:gd name="connsiteX33" fmla="*/ 775265 w 3036543"/>
              <a:gd name="connsiteY33" fmla="*/ 1911927 h 3059084"/>
              <a:gd name="connsiteX34" fmla="*/ 725389 w 3036543"/>
              <a:gd name="connsiteY34" fmla="*/ 1928553 h 3059084"/>
              <a:gd name="connsiteX35" fmla="*/ 700450 w 3036543"/>
              <a:gd name="connsiteY35" fmla="*/ 1936866 h 3059084"/>
              <a:gd name="connsiteX36" fmla="*/ 667200 w 3036543"/>
              <a:gd name="connsiteY36" fmla="*/ 1945178 h 3059084"/>
              <a:gd name="connsiteX37" fmla="*/ 559134 w 3036543"/>
              <a:gd name="connsiteY37" fmla="*/ 1961804 h 3059084"/>
              <a:gd name="connsiteX38" fmla="*/ 484320 w 3036543"/>
              <a:gd name="connsiteY38" fmla="*/ 1986742 h 3059084"/>
              <a:gd name="connsiteX39" fmla="*/ 434443 w 3036543"/>
              <a:gd name="connsiteY39" fmla="*/ 2003367 h 3059084"/>
              <a:gd name="connsiteX40" fmla="*/ 367941 w 3036543"/>
              <a:gd name="connsiteY40" fmla="*/ 2019993 h 3059084"/>
              <a:gd name="connsiteX41" fmla="*/ 284814 w 3036543"/>
              <a:gd name="connsiteY41" fmla="*/ 2036618 h 3059084"/>
              <a:gd name="connsiteX42" fmla="*/ 210000 w 3036543"/>
              <a:gd name="connsiteY42" fmla="*/ 2061557 h 3059084"/>
              <a:gd name="connsiteX43" fmla="*/ 185061 w 3036543"/>
              <a:gd name="connsiteY43" fmla="*/ 2069869 h 3059084"/>
              <a:gd name="connsiteX44" fmla="*/ 101934 w 3036543"/>
              <a:gd name="connsiteY44" fmla="*/ 2086495 h 3059084"/>
              <a:gd name="connsiteX45" fmla="*/ 52058 w 3036543"/>
              <a:gd name="connsiteY45" fmla="*/ 2103120 h 3059084"/>
              <a:gd name="connsiteX46" fmla="*/ 35432 w 3036543"/>
              <a:gd name="connsiteY46" fmla="*/ 2119746 h 3059084"/>
              <a:gd name="connsiteX47" fmla="*/ 10494 w 3036543"/>
              <a:gd name="connsiteY47" fmla="*/ 2128058 h 3059084"/>
              <a:gd name="connsiteX48" fmla="*/ 18807 w 3036543"/>
              <a:gd name="connsiteY48" fmla="*/ 2310938 h 3059084"/>
              <a:gd name="connsiteX49" fmla="*/ 2181 w 3036543"/>
              <a:gd name="connsiteY49" fmla="*/ 3059084 h 3059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3036543" h="3059084">
                <a:moveTo>
                  <a:pt x="3019702" y="0"/>
                </a:moveTo>
                <a:cubicBezTo>
                  <a:pt x="3003077" y="58189"/>
                  <a:pt x="3034942" y="116378"/>
                  <a:pt x="3036327" y="174567"/>
                </a:cubicBezTo>
                <a:cubicBezTo>
                  <a:pt x="3037712" y="232756"/>
                  <a:pt x="3032165" y="291028"/>
                  <a:pt x="3028014" y="349135"/>
                </a:cubicBezTo>
                <a:cubicBezTo>
                  <a:pt x="3026618" y="368678"/>
                  <a:pt x="3022472" y="387928"/>
                  <a:pt x="3019701" y="407324"/>
                </a:cubicBezTo>
                <a:cubicBezTo>
                  <a:pt x="3016930" y="462742"/>
                  <a:pt x="3013853" y="518146"/>
                  <a:pt x="3011389" y="573578"/>
                </a:cubicBezTo>
                <a:cubicBezTo>
                  <a:pt x="3008311" y="642838"/>
                  <a:pt x="3008016" y="712245"/>
                  <a:pt x="3003076" y="781397"/>
                </a:cubicBezTo>
                <a:cubicBezTo>
                  <a:pt x="3002452" y="790137"/>
                  <a:pt x="3000237" y="799493"/>
                  <a:pt x="2994763" y="806335"/>
                </a:cubicBezTo>
                <a:cubicBezTo>
                  <a:pt x="2988522" y="814136"/>
                  <a:pt x="2978138" y="817418"/>
                  <a:pt x="2969825" y="822960"/>
                </a:cubicBezTo>
                <a:cubicBezTo>
                  <a:pt x="2925490" y="820189"/>
                  <a:pt x="2881242" y="814647"/>
                  <a:pt x="2836821" y="814647"/>
                </a:cubicBezTo>
                <a:cubicBezTo>
                  <a:pt x="2804566" y="814647"/>
                  <a:pt x="2490058" y="829276"/>
                  <a:pt x="2446123" y="831273"/>
                </a:cubicBezTo>
                <a:cubicBezTo>
                  <a:pt x="2344277" y="856735"/>
                  <a:pt x="2447723" y="833251"/>
                  <a:pt x="2213367" y="847898"/>
                </a:cubicBezTo>
                <a:cubicBezTo>
                  <a:pt x="2075744" y="856499"/>
                  <a:pt x="2199112" y="851370"/>
                  <a:pt x="2113614" y="864524"/>
                </a:cubicBezTo>
                <a:cubicBezTo>
                  <a:pt x="2088814" y="868339"/>
                  <a:pt x="2063738" y="870066"/>
                  <a:pt x="2038800" y="872837"/>
                </a:cubicBezTo>
                <a:cubicBezTo>
                  <a:pt x="1971930" y="889553"/>
                  <a:pt x="2040244" y="873893"/>
                  <a:pt x="1939047" y="889462"/>
                </a:cubicBezTo>
                <a:cubicBezTo>
                  <a:pt x="1925082" y="891610"/>
                  <a:pt x="1911384" y="895248"/>
                  <a:pt x="1897483" y="897775"/>
                </a:cubicBezTo>
                <a:cubicBezTo>
                  <a:pt x="1880900" y="900790"/>
                  <a:pt x="1864232" y="903316"/>
                  <a:pt x="1847607" y="906087"/>
                </a:cubicBezTo>
                <a:cubicBezTo>
                  <a:pt x="1787814" y="926019"/>
                  <a:pt x="1862483" y="901837"/>
                  <a:pt x="1789418" y="922713"/>
                </a:cubicBezTo>
                <a:cubicBezTo>
                  <a:pt x="1741058" y="936531"/>
                  <a:pt x="1789227" y="927636"/>
                  <a:pt x="1722916" y="939338"/>
                </a:cubicBezTo>
                <a:cubicBezTo>
                  <a:pt x="1689719" y="945196"/>
                  <a:pt x="1655866" y="947788"/>
                  <a:pt x="1623163" y="955964"/>
                </a:cubicBezTo>
                <a:cubicBezTo>
                  <a:pt x="1612079" y="958735"/>
                  <a:pt x="1600855" y="960994"/>
                  <a:pt x="1589912" y="964277"/>
                </a:cubicBezTo>
                <a:cubicBezTo>
                  <a:pt x="1568882" y="970586"/>
                  <a:pt x="1531166" y="985732"/>
                  <a:pt x="1506785" y="989215"/>
                </a:cubicBezTo>
                <a:cubicBezTo>
                  <a:pt x="1479218" y="993153"/>
                  <a:pt x="1451290" y="994073"/>
                  <a:pt x="1423658" y="997527"/>
                </a:cubicBezTo>
                <a:cubicBezTo>
                  <a:pt x="1411957" y="998990"/>
                  <a:pt x="1346625" y="1010224"/>
                  <a:pt x="1332218" y="1014153"/>
                </a:cubicBezTo>
                <a:cubicBezTo>
                  <a:pt x="1315311" y="1018764"/>
                  <a:pt x="1298967" y="1025236"/>
                  <a:pt x="1282341" y="1030778"/>
                </a:cubicBezTo>
                <a:lnTo>
                  <a:pt x="1257403" y="1039091"/>
                </a:lnTo>
                <a:cubicBezTo>
                  <a:pt x="1251861" y="1044633"/>
                  <a:pt x="1244283" y="1048707"/>
                  <a:pt x="1240778" y="1055717"/>
                </a:cubicBezTo>
                <a:cubicBezTo>
                  <a:pt x="1232941" y="1071392"/>
                  <a:pt x="1224152" y="1105593"/>
                  <a:pt x="1224152" y="1105593"/>
                </a:cubicBezTo>
                <a:cubicBezTo>
                  <a:pt x="1226923" y="1163782"/>
                  <a:pt x="1232465" y="1221905"/>
                  <a:pt x="1232465" y="1280160"/>
                </a:cubicBezTo>
                <a:cubicBezTo>
                  <a:pt x="1232465" y="1480829"/>
                  <a:pt x="1230979" y="1476408"/>
                  <a:pt x="1215840" y="1612669"/>
                </a:cubicBezTo>
                <a:cubicBezTo>
                  <a:pt x="1213069" y="1695796"/>
                  <a:pt x="1215291" y="1779241"/>
                  <a:pt x="1207527" y="1862051"/>
                </a:cubicBezTo>
                <a:cubicBezTo>
                  <a:pt x="1206795" y="1869854"/>
                  <a:pt x="1197911" y="1875172"/>
                  <a:pt x="1190901" y="1878677"/>
                </a:cubicBezTo>
                <a:cubicBezTo>
                  <a:pt x="1180682" y="1883786"/>
                  <a:pt x="1169049" y="1886229"/>
                  <a:pt x="1157650" y="1886989"/>
                </a:cubicBezTo>
                <a:cubicBezTo>
                  <a:pt x="1044160" y="1894555"/>
                  <a:pt x="816829" y="1903615"/>
                  <a:pt x="816829" y="1903615"/>
                </a:cubicBezTo>
                <a:cubicBezTo>
                  <a:pt x="802974" y="1906386"/>
                  <a:pt x="788896" y="1908209"/>
                  <a:pt x="775265" y="1911927"/>
                </a:cubicBezTo>
                <a:cubicBezTo>
                  <a:pt x="758358" y="1916538"/>
                  <a:pt x="742014" y="1923011"/>
                  <a:pt x="725389" y="1928553"/>
                </a:cubicBezTo>
                <a:cubicBezTo>
                  <a:pt x="717076" y="1931324"/>
                  <a:pt x="708951" y="1934741"/>
                  <a:pt x="700450" y="1936866"/>
                </a:cubicBezTo>
                <a:cubicBezTo>
                  <a:pt x="689367" y="1939637"/>
                  <a:pt x="678403" y="1942938"/>
                  <a:pt x="667200" y="1945178"/>
                </a:cubicBezTo>
                <a:cubicBezTo>
                  <a:pt x="638362" y="1950945"/>
                  <a:pt x="587085" y="1957811"/>
                  <a:pt x="559134" y="1961804"/>
                </a:cubicBezTo>
                <a:lnTo>
                  <a:pt x="484320" y="1986742"/>
                </a:lnTo>
                <a:cubicBezTo>
                  <a:pt x="484310" y="1986745"/>
                  <a:pt x="434454" y="2003364"/>
                  <a:pt x="434443" y="2003367"/>
                </a:cubicBezTo>
                <a:cubicBezTo>
                  <a:pt x="412276" y="2008909"/>
                  <a:pt x="390347" y="2015512"/>
                  <a:pt x="367941" y="2019993"/>
                </a:cubicBezTo>
                <a:cubicBezTo>
                  <a:pt x="340232" y="2025535"/>
                  <a:pt x="311622" y="2027682"/>
                  <a:pt x="284814" y="2036618"/>
                </a:cubicBezTo>
                <a:lnTo>
                  <a:pt x="210000" y="2061557"/>
                </a:lnTo>
                <a:cubicBezTo>
                  <a:pt x="201687" y="2064328"/>
                  <a:pt x="193653" y="2068150"/>
                  <a:pt x="185061" y="2069869"/>
                </a:cubicBezTo>
                <a:cubicBezTo>
                  <a:pt x="157352" y="2075411"/>
                  <a:pt x="128742" y="2077559"/>
                  <a:pt x="101934" y="2086495"/>
                </a:cubicBezTo>
                <a:lnTo>
                  <a:pt x="52058" y="2103120"/>
                </a:lnTo>
                <a:cubicBezTo>
                  <a:pt x="46516" y="2108662"/>
                  <a:pt x="42153" y="2115714"/>
                  <a:pt x="35432" y="2119746"/>
                </a:cubicBezTo>
                <a:cubicBezTo>
                  <a:pt x="27918" y="2124254"/>
                  <a:pt x="11253" y="2119329"/>
                  <a:pt x="10494" y="2128058"/>
                </a:cubicBezTo>
                <a:cubicBezTo>
                  <a:pt x="5208" y="2188852"/>
                  <a:pt x="16036" y="2249978"/>
                  <a:pt x="18807" y="2310938"/>
                </a:cubicBezTo>
                <a:cubicBezTo>
                  <a:pt x="-8878" y="2726206"/>
                  <a:pt x="2181" y="2477008"/>
                  <a:pt x="2181" y="3059084"/>
                </a:cubicBezTo>
              </a:path>
            </a:pathLst>
          </a:custGeom>
          <a:noFill/>
          <a:ln w="254000">
            <a:solidFill>
              <a:srgbClr val="310062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E217281-DA75-4441-8737-982394758EBF}"/>
              </a:ext>
            </a:extLst>
          </p:cNvPr>
          <p:cNvSpPr/>
          <p:nvPr/>
        </p:nvSpPr>
        <p:spPr>
          <a:xfrm>
            <a:off x="5048970" y="4434448"/>
            <a:ext cx="921878" cy="259492"/>
          </a:xfrm>
          <a:prstGeom prst="roundRect">
            <a:avLst/>
          </a:prstGeom>
          <a:noFill/>
          <a:ln w="63500">
            <a:solidFill>
              <a:srgbClr val="310062">
                <a:alpha val="65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44DCC0C-5FA8-4985-AAF7-494B6F1DC1D5}"/>
              </a:ext>
            </a:extLst>
          </p:cNvPr>
          <p:cNvSpPr txBox="1"/>
          <p:nvPr/>
        </p:nvSpPr>
        <p:spPr>
          <a:xfrm>
            <a:off x="5943167" y="5174455"/>
            <a:ext cx="939338" cy="369332"/>
          </a:xfrm>
          <a:prstGeom prst="rect">
            <a:avLst/>
          </a:prstGeom>
          <a:solidFill>
            <a:srgbClr val="31006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Path 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B2A9638-14EC-4F96-96FF-391B54A2C6BF}"/>
              </a:ext>
            </a:extLst>
          </p:cNvPr>
          <p:cNvSpPr txBox="1"/>
          <p:nvPr/>
        </p:nvSpPr>
        <p:spPr>
          <a:xfrm>
            <a:off x="8641169" y="1210092"/>
            <a:ext cx="1154217" cy="369332"/>
          </a:xfrm>
          <a:prstGeom prst="rect">
            <a:avLst/>
          </a:prstGeom>
          <a:solidFill>
            <a:srgbClr val="31006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Real Block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E633F63-E836-438B-9368-0F58027FB635}"/>
              </a:ext>
            </a:extLst>
          </p:cNvPr>
          <p:cNvSpPr txBox="1"/>
          <p:nvPr/>
        </p:nvSpPr>
        <p:spPr>
          <a:xfrm>
            <a:off x="5338999" y="4374311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DF2A95A-EC33-474A-BC21-5C61AAF8724C}"/>
              </a:ext>
            </a:extLst>
          </p:cNvPr>
          <p:cNvSpPr txBox="1"/>
          <p:nvPr/>
        </p:nvSpPr>
        <p:spPr>
          <a:xfrm>
            <a:off x="9522323" y="1903665"/>
            <a:ext cx="1567718" cy="369332"/>
          </a:xfrm>
          <a:prstGeom prst="rect">
            <a:avLst/>
          </a:prstGeom>
          <a:solidFill>
            <a:srgbClr val="31006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Dummy Block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07F8287-B10F-42D9-AFD0-0EEE9F3EF7FE}"/>
              </a:ext>
            </a:extLst>
          </p:cNvPr>
          <p:cNvCxnSpPr>
            <a:cxnSpLocks/>
            <a:stCxn id="11" idx="0"/>
            <a:endCxn id="14" idx="2"/>
          </p:cNvCxnSpPr>
          <p:nvPr/>
        </p:nvCxnSpPr>
        <p:spPr>
          <a:xfrm flipV="1">
            <a:off x="8962869" y="1579424"/>
            <a:ext cx="255409" cy="471630"/>
          </a:xfrm>
          <a:prstGeom prst="straightConnector1">
            <a:avLst/>
          </a:prstGeom>
          <a:ln w="28575">
            <a:solidFill>
              <a:srgbClr val="31006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391F7D02-A40B-4571-B412-D4514412D634}"/>
              </a:ext>
            </a:extLst>
          </p:cNvPr>
          <p:cNvCxnSpPr>
            <a:cxnSpLocks/>
            <a:endCxn id="16" idx="1"/>
          </p:cNvCxnSpPr>
          <p:nvPr/>
        </p:nvCxnSpPr>
        <p:spPr>
          <a:xfrm flipV="1">
            <a:off x="8928232" y="2088331"/>
            <a:ext cx="594091" cy="505391"/>
          </a:xfrm>
          <a:prstGeom prst="straightConnector1">
            <a:avLst/>
          </a:prstGeom>
          <a:ln w="28575">
            <a:solidFill>
              <a:srgbClr val="31006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6551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B0D5A-9A9B-4C95-94E9-41FA7FF15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45323C-414A-4B43-8A1C-E5616E2C4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933521-1D3D-47B6-9F08-798DCF332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DB124-1EDD-4D57-8D65-49B1F53E6760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3E3EC8A-89D9-4A4B-ADB3-0382FEFD35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2577" y="4656686"/>
            <a:ext cx="8200972" cy="178699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0A4F45D-C6AA-412F-90F6-DC60219DCA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2577" y="1164561"/>
            <a:ext cx="8200972" cy="3224027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986FBC4E-800B-4EC7-A0AC-C71CF83693BE}"/>
              </a:ext>
            </a:extLst>
          </p:cNvPr>
          <p:cNvSpPr txBox="1">
            <a:spLocks/>
          </p:cNvSpPr>
          <p:nvPr/>
        </p:nvSpPr>
        <p:spPr>
          <a:xfrm>
            <a:off x="838199" y="365126"/>
            <a:ext cx="7374776" cy="6552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/>
              <a:t>Path ORAM Access</a:t>
            </a:r>
            <a:r>
              <a:rPr lang="en-US" baseline="3000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aseline="3000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9</a:t>
            </a:r>
            <a:r>
              <a:rPr lang="en-US" b="1"/>
              <a:t> </a:t>
            </a:r>
            <a:endParaRPr lang="en-US" b="1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397DA9C-48E3-409B-A847-A0EEEDBDF3B8}"/>
              </a:ext>
            </a:extLst>
          </p:cNvPr>
          <p:cNvSpPr txBox="1">
            <a:spLocks/>
          </p:cNvSpPr>
          <p:nvPr/>
        </p:nvSpPr>
        <p:spPr>
          <a:xfrm>
            <a:off x="912314" y="993310"/>
            <a:ext cx="2043201" cy="41713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2400"/>
              <a:t>Access “</a:t>
            </a:r>
            <a:r>
              <a:rPr lang="en-US" sz="2400" b="1"/>
              <a:t>A</a:t>
            </a:r>
            <a:r>
              <a:rPr lang="en-US" sz="2400"/>
              <a:t>”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sz="2000"/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2000"/>
              <a:t>requires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2000"/>
              <a:t>2 path accesses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sz="2000"/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sz="2000"/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sz="2000"/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sz="2000"/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sz="20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B2B27F6-ABBB-46DF-BBDF-AE51DF4BB2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31239" y="918283"/>
            <a:ext cx="6091560" cy="307372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D7682F1-AFEE-44B7-9C20-D69464434E1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98833" y="4002099"/>
            <a:ext cx="2894888" cy="39120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C3A3FD0-CADB-49B5-8B17-50C7FFE4D7B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07614" y="4624898"/>
            <a:ext cx="3040192" cy="39120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F8B6EF8-1956-4E15-AA9F-9FA10299D01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955515" y="4706377"/>
            <a:ext cx="3169608" cy="95742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6548CDB-38AC-4045-A54C-2357514E4C5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958510" y="4661398"/>
            <a:ext cx="3835211" cy="130849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5E5C5AC8-E9D3-4384-AB66-889EE1D0CA75}"/>
              </a:ext>
            </a:extLst>
          </p:cNvPr>
          <p:cNvSpPr/>
          <p:nvPr/>
        </p:nvSpPr>
        <p:spPr>
          <a:xfrm>
            <a:off x="7124043" y="5047887"/>
            <a:ext cx="3386744" cy="922007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Position Map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CAC48F2C-F603-48ED-BBD3-C5534FC56F4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607088" y="844777"/>
            <a:ext cx="2934312" cy="417132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F0D5DB9-6860-4E14-90D0-6AB7B1058B9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914997" y="918282"/>
            <a:ext cx="2778284" cy="399555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304FD14D-D3E1-48C0-BE8E-F3CC4FDFB99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445501" y="5705655"/>
            <a:ext cx="1998399" cy="443063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F05AF765-1C2A-418B-81FB-CFF9005B914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251265" y="1198341"/>
            <a:ext cx="1643026" cy="433833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A0C53E54-5D91-46CA-9BD7-54E4F6DF240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127814" y="2132969"/>
            <a:ext cx="1698409" cy="429217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D08F6662-7B83-4C00-9E90-C36604085F0D}"/>
              </a:ext>
            </a:extLst>
          </p:cNvPr>
          <p:cNvSpPr txBox="1"/>
          <p:nvPr/>
        </p:nvSpPr>
        <p:spPr>
          <a:xfrm>
            <a:off x="4181005" y="2968607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886097E-78A4-48A3-9E20-3918B5564953}"/>
              </a:ext>
            </a:extLst>
          </p:cNvPr>
          <p:cNvSpPr txBox="1"/>
          <p:nvPr/>
        </p:nvSpPr>
        <p:spPr>
          <a:xfrm>
            <a:off x="9644953" y="4983312"/>
            <a:ext cx="2014602" cy="369332"/>
          </a:xfrm>
          <a:prstGeom prst="rect">
            <a:avLst/>
          </a:prstGeom>
          <a:solidFill>
            <a:srgbClr val="FC2757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Block A </a:t>
            </a:r>
            <a:r>
              <a:rPr lang="en-US" dirty="0">
                <a:solidFill>
                  <a:schemeClr val="bg1"/>
                </a:solidFill>
                <a:ea typeface="+mj-ea"/>
                <a:cs typeface="+mj-cs"/>
                <a:sym typeface="Symbol" panose="05050102010706020507" pitchFamily="18" charset="2"/>
              </a:rPr>
              <a:t> Path 0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F647002-DFD7-41A9-A6DA-BE3E06DB3C69}"/>
              </a:ext>
            </a:extLst>
          </p:cNvPr>
          <p:cNvCxnSpPr>
            <a:cxnSpLocks/>
          </p:cNvCxnSpPr>
          <p:nvPr/>
        </p:nvCxnSpPr>
        <p:spPr>
          <a:xfrm flipV="1">
            <a:off x="10784705" y="5048231"/>
            <a:ext cx="737288" cy="231254"/>
          </a:xfrm>
          <a:prstGeom prst="straightConnector1">
            <a:avLst/>
          </a:prstGeom>
          <a:ln w="12700">
            <a:solidFill>
              <a:schemeClr val="bg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603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7DF2CD5A-9595-40A5-BDE0-70BCA1A6E5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0486" y="1463775"/>
            <a:ext cx="6253688" cy="440207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9597A01-EB58-42DE-9B3D-ECFC0B255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Ring ORAM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120E9E-1E6A-4445-A013-E8E38910F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DB124-1EDD-4D57-8D65-49B1F53E6760}" type="slidenum">
              <a:rPr lang="en-US" smtClean="0"/>
              <a:t>6</a:t>
            </a:fld>
            <a:endParaRPr lang="en-US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CD8DA9B5-9200-4488-A348-AECF9B2C1F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6137" y="1663752"/>
            <a:ext cx="2780638" cy="4208520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1BF53DC8-2F10-4287-A40B-FDC544E6D4B6}"/>
              </a:ext>
            </a:extLst>
          </p:cNvPr>
          <p:cNvSpPr txBox="1"/>
          <p:nvPr/>
        </p:nvSpPr>
        <p:spPr>
          <a:xfrm>
            <a:off x="8627330" y="132457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B0350"/>
                </a:solidFill>
              </a:rPr>
              <a:t>Read Path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6531AC78-511F-4600-9EFF-08F590A16CD1}"/>
              </a:ext>
            </a:extLst>
          </p:cNvPr>
          <p:cNvSpPr/>
          <p:nvPr/>
        </p:nvSpPr>
        <p:spPr>
          <a:xfrm>
            <a:off x="9342661" y="2058106"/>
            <a:ext cx="821130" cy="233320"/>
          </a:xfrm>
          <a:prstGeom prst="roundRect">
            <a:avLst/>
          </a:prstGeom>
          <a:noFill/>
          <a:ln w="76200">
            <a:solidFill>
              <a:srgbClr val="FB0350">
                <a:alpha val="65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C8514C01-2B09-424F-86D9-1006C96C3C27}"/>
              </a:ext>
            </a:extLst>
          </p:cNvPr>
          <p:cNvSpPr/>
          <p:nvPr/>
        </p:nvSpPr>
        <p:spPr>
          <a:xfrm>
            <a:off x="7843727" y="3734696"/>
            <a:ext cx="821130" cy="233320"/>
          </a:xfrm>
          <a:prstGeom prst="roundRect">
            <a:avLst/>
          </a:prstGeom>
          <a:noFill/>
          <a:ln w="76200">
            <a:solidFill>
              <a:srgbClr val="FB0350">
                <a:alpha val="65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7EF00F11-731B-4553-BCEC-84E19EB8D582}"/>
              </a:ext>
            </a:extLst>
          </p:cNvPr>
          <p:cNvSpPr/>
          <p:nvPr/>
        </p:nvSpPr>
        <p:spPr>
          <a:xfrm>
            <a:off x="6978882" y="5194248"/>
            <a:ext cx="932693" cy="248816"/>
          </a:xfrm>
          <a:prstGeom prst="roundRect">
            <a:avLst/>
          </a:prstGeom>
          <a:noFill/>
          <a:ln w="76200">
            <a:solidFill>
              <a:srgbClr val="FB0350">
                <a:alpha val="65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E6928C-03B6-48E1-A555-3FD18F234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980" y="1690688"/>
            <a:ext cx="5667937" cy="4351338"/>
          </a:xfrm>
        </p:spPr>
        <p:txBody>
          <a:bodyPr>
            <a:normAutofit/>
          </a:bodyPr>
          <a:lstStyle/>
          <a:p>
            <a:r>
              <a:rPr lang="en-US" sz="2000" dirty="0"/>
              <a:t>Add </a:t>
            </a:r>
            <a:r>
              <a:rPr lang="en-US" sz="2000" i="1" dirty="0"/>
              <a:t>S</a:t>
            </a:r>
            <a:r>
              <a:rPr lang="en-US" sz="2000" dirty="0"/>
              <a:t> reserved dummy slots, permute buckets</a:t>
            </a:r>
          </a:p>
          <a:p>
            <a:r>
              <a:rPr lang="en-US" sz="2000" b="1" dirty="0"/>
              <a:t>Read Path </a:t>
            </a:r>
            <a:r>
              <a:rPr lang="en-US" sz="2000" dirty="0"/>
              <a:t>reads only 1 block per bucket</a:t>
            </a:r>
          </a:p>
          <a:p>
            <a:pPr lvl="1"/>
            <a:r>
              <a:rPr lang="en-US" sz="1600" dirty="0"/>
              <a:t>One block of interest + dummy from other buckets</a:t>
            </a:r>
          </a:p>
          <a:p>
            <a:pPr lvl="1"/>
            <a:r>
              <a:rPr lang="en-US" sz="1600" dirty="0"/>
              <a:t>To do so, it keeps </a:t>
            </a:r>
            <a:r>
              <a:rPr lang="en-US" sz="1600" b="1" dirty="0"/>
              <a:t>metadata</a:t>
            </a:r>
            <a:r>
              <a:rPr lang="en-US" sz="1600" dirty="0"/>
              <a:t> of blocks at each bucket and prior to each Read Path it reads the metadata to know exact location of real and dummy blocks in each bucket</a:t>
            </a:r>
            <a:endParaRPr lang="en-US" sz="2000" dirty="0"/>
          </a:p>
          <a:p>
            <a:r>
              <a:rPr lang="en-US" sz="2000" b="1" dirty="0"/>
              <a:t>Early Reshuffle</a:t>
            </a:r>
          </a:p>
          <a:p>
            <a:pPr lvl="1"/>
            <a:r>
              <a:rPr lang="en-US" sz="1600" dirty="0"/>
              <a:t>Reshuffle and rewrite each bucket that is accessed </a:t>
            </a:r>
            <a:r>
              <a:rPr lang="en-US" sz="1600" i="1" dirty="0"/>
              <a:t>S times</a:t>
            </a:r>
          </a:p>
          <a:p>
            <a:pPr lvl="1"/>
            <a:endParaRPr lang="en-US" sz="1600" i="1" dirty="0"/>
          </a:p>
          <a:p>
            <a:r>
              <a:rPr lang="en-US" sz="2000" b="1" dirty="0"/>
              <a:t>Evict Path</a:t>
            </a:r>
          </a:p>
          <a:p>
            <a:pPr lvl="1"/>
            <a:r>
              <a:rPr lang="en-US" sz="1600" dirty="0"/>
              <a:t>After each </a:t>
            </a:r>
            <a:r>
              <a:rPr lang="en-US" sz="1600" i="1" dirty="0"/>
              <a:t>A (e.g. 5) </a:t>
            </a:r>
            <a:r>
              <a:rPr lang="en-US" sz="1600" dirty="0"/>
              <a:t>accesses, it reads and writes an entire path to reduce stash occupancy</a:t>
            </a:r>
          </a:p>
          <a:p>
            <a:pPr lvl="1"/>
            <a:r>
              <a:rPr lang="en-US" sz="1600" dirty="0"/>
              <a:t>This operation is similar to a regular access in Path ORAM</a:t>
            </a:r>
          </a:p>
          <a:p>
            <a:pPr marL="457200" lvl="1" indent="0">
              <a:buNone/>
            </a:pP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628100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50A45-4E59-4A82-AD80-80D2FC240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ORAM in Hybrid Memory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4C5445-55B3-4B5D-A9EB-F42C9BFFC5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A6F43A-B489-4B04-A617-D4BEE3916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DB124-1EDD-4D57-8D65-49B1F53E6760}" type="slidenum">
              <a:rPr lang="en-US" smtClean="0"/>
              <a:t>7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04477F8-7025-4183-93D7-46A4073AD4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7665" y="1690688"/>
            <a:ext cx="9896669" cy="3625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992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5C2CE-BBDF-4958-876F-E6B95926E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</a:t>
            </a:r>
            <a:r>
              <a:rPr lang="en-US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ORAM Optimization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7B562E-678D-4933-9BAE-460709A4F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DB124-1EDD-4D57-8D65-49B1F53E6760}" type="slidenum">
              <a:rPr lang="en-US" smtClean="0"/>
              <a:t>8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AF1825A-41DB-4B54-8C07-420DD4536C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6261" y="1825625"/>
            <a:ext cx="8030547" cy="403552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6E3BD-8D47-4F84-A1E3-5DEE70BC7E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2838061" cy="4351338"/>
          </a:xfrm>
        </p:spPr>
        <p:txBody>
          <a:bodyPr>
            <a:normAutofit/>
          </a:bodyPr>
          <a:lstStyle/>
          <a:p>
            <a:r>
              <a:rPr lang="en-US" dirty="0"/>
              <a:t>LFUP-Aging </a:t>
            </a:r>
          </a:p>
          <a:p>
            <a:pPr marL="457200" lvl="1" indent="0">
              <a:buNone/>
            </a:pPr>
            <a:r>
              <a:rPr lang="en-US" sz="1600" dirty="0"/>
              <a:t>least frequently used blocks are preferred for eviction</a:t>
            </a:r>
          </a:p>
          <a:p>
            <a:pPr lvl="1"/>
            <a:endParaRPr lang="en-US" dirty="0"/>
          </a:p>
          <a:p>
            <a:r>
              <a:rPr lang="en-US" dirty="0"/>
              <a:t>Mask Slots</a:t>
            </a:r>
          </a:p>
          <a:p>
            <a:pPr marL="457200" lvl="1" indent="0">
              <a:buNone/>
            </a:pPr>
            <a:r>
              <a:rPr lang="en-US" sz="1600" dirty="0"/>
              <a:t>Duplicate leaves into DRAM dummies</a:t>
            </a:r>
          </a:p>
          <a:p>
            <a:pPr marL="457200" lvl="1" indent="0">
              <a:buNone/>
            </a:pPr>
            <a:endParaRPr lang="en-US" sz="1600" dirty="0"/>
          </a:p>
          <a:p>
            <a:r>
              <a:rPr lang="en-US" dirty="0"/>
              <a:t>Mix</a:t>
            </a:r>
          </a:p>
          <a:p>
            <a:pPr marL="457200" lvl="1" indent="0">
              <a:buNone/>
            </a:pPr>
            <a:r>
              <a:rPr lang="en-US" sz="2000" dirty="0"/>
              <a:t>dynamically adjust the number of real/duplicate blocks</a:t>
            </a:r>
          </a:p>
        </p:txBody>
      </p:sp>
    </p:spTree>
    <p:extLst>
      <p:ext uri="{BB962C8B-B14F-4D97-AF65-F5344CB8AC3E}">
        <p14:creationId xmlns:p14="http://schemas.microsoft.com/office/powerpoint/2010/main" val="3987400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5C2CE-BBDF-4958-876F-E6B95926E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6E3BD-8D47-4F84-A1E3-5DEE70BC7E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7B562E-678D-4933-9BAE-460709A4F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DB124-1EDD-4D57-8D65-49B1F53E6760}" type="slidenum">
              <a:rPr lang="en-US" smtClean="0"/>
              <a:t>9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BC8BE87-4CD3-4D6F-9A93-D3B36336A5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7098" y="1646238"/>
            <a:ext cx="9697803" cy="413442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0454383-7822-4DC4-8E8E-A633EB4BBD0E}"/>
              </a:ext>
            </a:extLst>
          </p:cNvPr>
          <p:cNvSpPr txBox="1"/>
          <p:nvPr/>
        </p:nvSpPr>
        <p:spPr>
          <a:xfrm>
            <a:off x="2668554" y="1321356"/>
            <a:ext cx="7669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The </a:t>
            </a:r>
            <a:r>
              <a:rPr lang="en-US" b="1" dirty="0">
                <a:solidFill>
                  <a:srgbClr val="00B050"/>
                </a:solidFill>
              </a:rPr>
              <a:t>DRAM hit </a:t>
            </a:r>
            <a:r>
              <a:rPr lang="en-US" dirty="0">
                <a:solidFill>
                  <a:srgbClr val="00B050"/>
                </a:solidFill>
              </a:rPr>
              <a:t>ratio is increased from </a:t>
            </a:r>
            <a:r>
              <a:rPr lang="en-US" b="1" dirty="0">
                <a:solidFill>
                  <a:srgbClr val="00B050"/>
                </a:solidFill>
              </a:rPr>
              <a:t>36%</a:t>
            </a:r>
            <a:r>
              <a:rPr lang="en-US" dirty="0">
                <a:solidFill>
                  <a:srgbClr val="00B050"/>
                </a:solidFill>
              </a:rPr>
              <a:t> in the Hybrid to </a:t>
            </a:r>
            <a:r>
              <a:rPr lang="en-US" b="1" dirty="0">
                <a:solidFill>
                  <a:srgbClr val="00B050"/>
                </a:solidFill>
              </a:rPr>
              <a:t>72%</a:t>
            </a:r>
            <a:r>
              <a:rPr lang="en-US" dirty="0">
                <a:solidFill>
                  <a:srgbClr val="00B050"/>
                </a:solidFill>
              </a:rPr>
              <a:t> in the Mix</a:t>
            </a:r>
          </a:p>
        </p:txBody>
      </p:sp>
    </p:spTree>
    <p:extLst>
      <p:ext uri="{BB962C8B-B14F-4D97-AF65-F5344CB8AC3E}">
        <p14:creationId xmlns:p14="http://schemas.microsoft.com/office/powerpoint/2010/main" val="3570471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369</Words>
  <Application>Microsoft Office PowerPoint</Application>
  <PresentationFormat>Widescreen</PresentationFormat>
  <Paragraphs>92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H2ORAM: Low Response Latency Optimized ORAM for Hybrid Memory Systems</vt:lpstr>
      <vt:lpstr>PowerPoint Presentation</vt:lpstr>
      <vt:lpstr>PowerPoint Presentation</vt:lpstr>
      <vt:lpstr>PowerPoint Presentation</vt:lpstr>
      <vt:lpstr>PowerPoint Presentation</vt:lpstr>
      <vt:lpstr>Ring ORAM</vt:lpstr>
      <vt:lpstr>ORAM in Hybrid Memory</vt:lpstr>
      <vt:lpstr>H2ORAM Optimization</vt:lpstr>
      <vt:lpstr>Results</vt:lpstr>
      <vt:lpstr>Results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H2ORAM: Low Response Latency Optimized ORAM for Hybrid Memory Systems</dc:title>
  <dc:creator>Mehrnoosh Raoufi</dc:creator>
  <cp:lastModifiedBy>Mehrnoosh Raoufi</cp:lastModifiedBy>
  <cp:revision>13</cp:revision>
  <dcterms:created xsi:type="dcterms:W3CDTF">2021-04-02T13:55:01Z</dcterms:created>
  <dcterms:modified xsi:type="dcterms:W3CDTF">2021-04-02T18:28:12Z</dcterms:modified>
</cp:coreProperties>
</file>